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17"/>
  </p:notesMasterIdLst>
  <p:sldIdLst>
    <p:sldId id="261" r:id="rId2"/>
    <p:sldId id="332" r:id="rId3"/>
    <p:sldId id="273" r:id="rId4"/>
    <p:sldId id="333" r:id="rId5"/>
    <p:sldId id="268" r:id="rId6"/>
    <p:sldId id="269" r:id="rId7"/>
    <p:sldId id="317" r:id="rId8"/>
    <p:sldId id="318" r:id="rId9"/>
    <p:sldId id="271" r:id="rId10"/>
    <p:sldId id="277" r:id="rId11"/>
    <p:sldId id="278" r:id="rId12"/>
    <p:sldId id="336" r:id="rId13"/>
    <p:sldId id="337" r:id="rId14"/>
    <p:sldId id="326" r:id="rId15"/>
    <p:sldId id="338" r:id="rId16"/>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00B6"/>
    <a:srgbClr val="6C1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8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B7741DB8-940B-467F-9AC8-D201B1F6D1CB}" type="datetimeFigureOut">
              <a:rPr lang="en-US" smtClean="0"/>
              <a:t>1/16/2025</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65B790CF-A841-4797-A487-AF6548F3DB47}" type="slidenum">
              <a:rPr lang="en-US" smtClean="0"/>
              <a:t>‹#›</a:t>
            </a:fld>
            <a:endParaRPr lang="en-US"/>
          </a:p>
        </p:txBody>
      </p:sp>
    </p:spTree>
    <p:extLst>
      <p:ext uri="{BB962C8B-B14F-4D97-AF65-F5344CB8AC3E}">
        <p14:creationId xmlns:p14="http://schemas.microsoft.com/office/powerpoint/2010/main" val="200227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38329321" indent="-37867328">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61992" fontAlgn="base">
              <a:spcBef>
                <a:spcPct val="0"/>
              </a:spcBef>
              <a:spcAft>
                <a:spcPct val="0"/>
              </a:spcAft>
              <a:defRPr>
                <a:solidFill>
                  <a:schemeClr val="tx1"/>
                </a:solidFill>
                <a:latin typeface="Calibri" pitchFamily="34" charset="0"/>
                <a:ea typeface="ＭＳ Ｐゴシック" pitchFamily="34" charset="-128"/>
              </a:defRPr>
            </a:lvl6pPr>
            <a:lvl7pPr marL="923984" fontAlgn="base">
              <a:spcBef>
                <a:spcPct val="0"/>
              </a:spcBef>
              <a:spcAft>
                <a:spcPct val="0"/>
              </a:spcAft>
              <a:defRPr>
                <a:solidFill>
                  <a:schemeClr val="tx1"/>
                </a:solidFill>
                <a:latin typeface="Calibri" pitchFamily="34" charset="0"/>
                <a:ea typeface="ＭＳ Ｐゴシック" pitchFamily="34" charset="-128"/>
              </a:defRPr>
            </a:lvl7pPr>
            <a:lvl8pPr marL="1385977" fontAlgn="base">
              <a:spcBef>
                <a:spcPct val="0"/>
              </a:spcBef>
              <a:spcAft>
                <a:spcPct val="0"/>
              </a:spcAft>
              <a:defRPr>
                <a:solidFill>
                  <a:schemeClr val="tx1"/>
                </a:solidFill>
                <a:latin typeface="Calibri" pitchFamily="34" charset="0"/>
                <a:ea typeface="ＭＳ Ｐゴシック" pitchFamily="34" charset="-128"/>
              </a:defRPr>
            </a:lvl8pPr>
            <a:lvl9pPr marL="1847969" fontAlgn="base">
              <a:spcBef>
                <a:spcPct val="0"/>
              </a:spcBef>
              <a:spcAft>
                <a:spcPct val="0"/>
              </a:spcAft>
              <a:defRPr>
                <a:solidFill>
                  <a:schemeClr val="tx1"/>
                </a:solidFill>
                <a:latin typeface="Calibri" pitchFamily="34" charset="0"/>
                <a:ea typeface="ＭＳ Ｐゴシック" pitchFamily="34" charset="-128"/>
              </a:defRPr>
            </a:lvl9pPr>
          </a:lstStyle>
          <a:p>
            <a:fld id="{53D762B2-BC73-4F82-8CD4-B623B1B0864B}"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12</a:t>
            </a:fld>
            <a:endParaRPr lang="en-US"/>
          </a:p>
        </p:txBody>
      </p:sp>
    </p:spTree>
    <p:extLst>
      <p:ext uri="{BB962C8B-B14F-4D97-AF65-F5344CB8AC3E}">
        <p14:creationId xmlns:p14="http://schemas.microsoft.com/office/powerpoint/2010/main" val="56614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13</a:t>
            </a:fld>
            <a:endParaRPr lang="en-US"/>
          </a:p>
        </p:txBody>
      </p:sp>
    </p:spTree>
    <p:extLst>
      <p:ext uri="{BB962C8B-B14F-4D97-AF65-F5344CB8AC3E}">
        <p14:creationId xmlns:p14="http://schemas.microsoft.com/office/powerpoint/2010/main" val="27770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14</a:t>
            </a:fld>
            <a:endParaRPr lang="en-US"/>
          </a:p>
        </p:txBody>
      </p:sp>
    </p:spTree>
    <p:extLst>
      <p:ext uri="{BB962C8B-B14F-4D97-AF65-F5344CB8AC3E}">
        <p14:creationId xmlns:p14="http://schemas.microsoft.com/office/powerpoint/2010/main" val="6899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ym typeface="Wingdings" pitchFamily="2" charset="2"/>
              </a:rPr>
              <a:t> The similarity of the word to "genetics" has generated many parallel usages. The "</a:t>
            </a:r>
            <a:r>
              <a:rPr lang="en-US" sz="1100" dirty="0" err="1">
                <a:sym typeface="Wingdings" pitchFamily="2" charset="2"/>
              </a:rPr>
              <a:t>epigenome</a:t>
            </a:r>
            <a:r>
              <a:rPr lang="en-US" sz="1100" dirty="0">
                <a:sym typeface="Wingdings" pitchFamily="2" charset="2"/>
              </a:rPr>
              <a:t>" is a parallel to the word "genome", and refers to the overall epigenetic state of a cell. The phrase "genetic code" has also been adapted—the "epigenetic code" has been used to describe the set of epigenetic features that create different phenotypes in different cells. Taken to its extreme, the "epigenetic code" could represent the total state of the cell, with the position of each molecule accounted for in an </a:t>
            </a:r>
            <a:r>
              <a:rPr lang="en-US" sz="1100" dirty="0" err="1">
                <a:sym typeface="Wingdings" pitchFamily="2" charset="2"/>
              </a:rPr>
              <a:t>epigenomic</a:t>
            </a:r>
            <a:r>
              <a:rPr lang="en-US" sz="1100" dirty="0">
                <a:sym typeface="Wingdings" pitchFamily="2" charset="2"/>
              </a:rPr>
              <a:t> map, a diagrammatic representation of the gene expression, DNA methylation and histone modification status of a particular genomic region. More typically, the term is used in reference to systematic efforts to measure specific, relevant forms of epigenetic information such as the histone code or DNA methylation patterns.</a:t>
            </a:r>
          </a:p>
          <a:p>
            <a:r>
              <a:rPr lang="en-US" sz="1100" dirty="0">
                <a:sym typeface="Wingdings" pitchFamily="2" charset="2"/>
              </a:rPr>
              <a:t> Describe Human Population</a:t>
            </a:r>
          </a:p>
          <a:p>
            <a:r>
              <a:rPr lang="en-US" sz="1100" dirty="0">
                <a:sym typeface="Wingdings" pitchFamily="2" charset="2"/>
              </a:rPr>
              <a:t> HDAC inhibitor acute myeloid </a:t>
            </a:r>
            <a:r>
              <a:rPr lang="en-US" sz="1100" dirty="0" err="1">
                <a:sym typeface="Wingdings" pitchFamily="2" charset="2"/>
              </a:rPr>
              <a:t>chrmonic</a:t>
            </a:r>
            <a:r>
              <a:rPr lang="en-US" sz="1100" dirty="0">
                <a:sym typeface="Wingdings" pitchFamily="2" charset="2"/>
              </a:rPr>
              <a:t> lymphocyte leukemia</a:t>
            </a:r>
          </a:p>
          <a:p>
            <a:r>
              <a:rPr lang="en-US" sz="1100" dirty="0">
                <a:sym typeface="Wingdings" pitchFamily="2" charset="2"/>
              </a:rPr>
              <a:t> Pathway deregulation affect Acetylation and methylation</a:t>
            </a:r>
          </a:p>
          <a:p>
            <a:r>
              <a:rPr lang="en-US" sz="1100" dirty="0">
                <a:sym typeface="Wingdings" pitchFamily="2" charset="2"/>
              </a:rPr>
              <a:t> only look at histone modifications</a:t>
            </a:r>
          </a:p>
          <a:p>
            <a:r>
              <a:rPr lang="en-US" sz="1100" dirty="0">
                <a:sym typeface="Wingdings" pitchFamily="2" charset="2"/>
              </a:rPr>
              <a:t></a:t>
            </a:r>
            <a:endParaRPr lang="en-US" sz="1100" dirty="0"/>
          </a:p>
        </p:txBody>
      </p:sp>
      <p:sp>
        <p:nvSpPr>
          <p:cNvPr id="4" name="Slide Number Placeholder 3"/>
          <p:cNvSpPr>
            <a:spLocks noGrp="1"/>
          </p:cNvSpPr>
          <p:nvPr>
            <p:ph type="sldNum" sz="quarter" idx="10"/>
          </p:nvPr>
        </p:nvSpPr>
        <p:spPr/>
        <p:txBody>
          <a:bodyPr/>
          <a:lstStyle/>
          <a:p>
            <a:fld id="{777721BD-102C-4A6A-958A-D1940B5F774D}" type="slidenum">
              <a:rPr lang="en-US" smtClean="0"/>
              <a:t>3</a:t>
            </a:fld>
            <a:endParaRPr lang="en-US"/>
          </a:p>
        </p:txBody>
      </p:sp>
    </p:spTree>
    <p:extLst>
      <p:ext uri="{BB962C8B-B14F-4D97-AF65-F5344CB8AC3E}">
        <p14:creationId xmlns:p14="http://schemas.microsoft.com/office/powerpoint/2010/main" val="76643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4</a:t>
            </a:fld>
            <a:endParaRPr lang="en-US"/>
          </a:p>
        </p:txBody>
      </p:sp>
    </p:spTree>
    <p:extLst>
      <p:ext uri="{BB962C8B-B14F-4D97-AF65-F5344CB8AC3E}">
        <p14:creationId xmlns:p14="http://schemas.microsoft.com/office/powerpoint/2010/main" val="424348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5</a:t>
            </a:fld>
            <a:endParaRPr lang="en-US"/>
          </a:p>
        </p:txBody>
      </p:sp>
    </p:spTree>
    <p:extLst>
      <p:ext uri="{BB962C8B-B14F-4D97-AF65-F5344CB8AC3E}">
        <p14:creationId xmlns:p14="http://schemas.microsoft.com/office/powerpoint/2010/main" val="152036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6</a:t>
            </a:fld>
            <a:endParaRPr lang="en-US"/>
          </a:p>
        </p:txBody>
      </p:sp>
    </p:spTree>
    <p:extLst>
      <p:ext uri="{BB962C8B-B14F-4D97-AF65-F5344CB8AC3E}">
        <p14:creationId xmlns:p14="http://schemas.microsoft.com/office/powerpoint/2010/main" val="46830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7</a:t>
            </a:fld>
            <a:endParaRPr lang="en-US"/>
          </a:p>
        </p:txBody>
      </p:sp>
    </p:spTree>
    <p:extLst>
      <p:ext uri="{BB962C8B-B14F-4D97-AF65-F5344CB8AC3E}">
        <p14:creationId xmlns:p14="http://schemas.microsoft.com/office/powerpoint/2010/main" val="30779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8</a:t>
            </a:fld>
            <a:endParaRPr lang="en-US"/>
          </a:p>
        </p:txBody>
      </p:sp>
    </p:spTree>
    <p:extLst>
      <p:ext uri="{BB962C8B-B14F-4D97-AF65-F5344CB8AC3E}">
        <p14:creationId xmlns:p14="http://schemas.microsoft.com/office/powerpoint/2010/main" val="352432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721BD-102C-4A6A-958A-D1940B5F774D}" type="slidenum">
              <a:rPr lang="en-US" smtClean="0"/>
              <a:t>9</a:t>
            </a:fld>
            <a:endParaRPr lang="en-US"/>
          </a:p>
        </p:txBody>
      </p:sp>
    </p:spTree>
    <p:extLst>
      <p:ext uri="{BB962C8B-B14F-4D97-AF65-F5344CB8AC3E}">
        <p14:creationId xmlns:p14="http://schemas.microsoft.com/office/powerpoint/2010/main" val="343027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74763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7AE5F-90B6-45FC-B679-DC0A6F8E6B4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118308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185353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356105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308765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343118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160923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extLst>
      <p:ext uri="{BB962C8B-B14F-4D97-AF65-F5344CB8AC3E}">
        <p14:creationId xmlns:p14="http://schemas.microsoft.com/office/powerpoint/2010/main" val="1470089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237509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211622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7AE5F-90B6-45FC-B679-DC0A6F8E6B4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328230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B7AE5F-90B6-45FC-B679-DC0A6F8E6B4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144712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B7AE5F-90B6-45FC-B679-DC0A6F8E6B4F}"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199409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B7AE5F-90B6-45FC-B679-DC0A6F8E6B4F}"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219579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DB7AE5F-90B6-45FC-B679-DC0A6F8E6B4F}"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1708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7AE5F-90B6-45FC-B679-DC0A6F8E6B4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396069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7AE5F-90B6-45FC-B679-DC0A6F8E6B4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06601-3613-4444-A52E-3142D100E95D}" type="slidenum">
              <a:rPr lang="en-US" smtClean="0"/>
              <a:t>‹#›</a:t>
            </a:fld>
            <a:endParaRPr lang="en-US"/>
          </a:p>
        </p:txBody>
      </p:sp>
    </p:spTree>
    <p:extLst>
      <p:ext uri="{BB962C8B-B14F-4D97-AF65-F5344CB8AC3E}">
        <p14:creationId xmlns:p14="http://schemas.microsoft.com/office/powerpoint/2010/main" val="36328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accent1">
                <a:lumMod val="75000"/>
              </a:schemeClr>
            </a:gs>
            <a:gs pos="62000">
              <a:schemeClr val="accent1">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B7AE5F-90B6-45FC-B679-DC0A6F8E6B4F}" type="datetimeFigureOut">
              <a:rPr lang="en-US" smtClean="0"/>
              <a:t>1/16/2025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E06601-3613-4444-A52E-3142D100E95D}" type="slidenum">
              <a:rPr lang="en-US" smtClean="0"/>
              <a:t>‹#›</a:t>
            </a:fld>
            <a:endParaRPr lang="en-US"/>
          </a:p>
        </p:txBody>
      </p:sp>
    </p:spTree>
    <p:extLst>
      <p:ext uri="{BB962C8B-B14F-4D97-AF65-F5344CB8AC3E}">
        <p14:creationId xmlns:p14="http://schemas.microsoft.com/office/powerpoint/2010/main" val="2276132874"/>
      </p:ext>
    </p:extLst>
  </p:cSld>
  <p:clrMap bg1="dk1" tx1="lt1" bg2="dk2"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9BD873-2B9C-0582-BF7F-978C865F7243}"/>
              </a:ext>
            </a:extLst>
          </p:cNvPr>
          <p:cNvSpPr txBox="1"/>
          <p:nvPr/>
        </p:nvSpPr>
        <p:spPr>
          <a:xfrm>
            <a:off x="753464" y="17535"/>
            <a:ext cx="10881943" cy="2554545"/>
          </a:xfrm>
          <a:prstGeom prst="rect">
            <a:avLst/>
          </a:prstGeom>
          <a:noFill/>
        </p:spPr>
        <p:txBody>
          <a:bodyPr wrap="square">
            <a:spAutoFit/>
          </a:bodyPr>
          <a:lstStyle/>
          <a:p>
            <a:pPr algn="ctr"/>
            <a:r>
              <a:rPr lang="en-US" sz="3200" b="1" dirty="0"/>
              <a:t>Modern Mass Spectrometry-Based Platforms</a:t>
            </a:r>
          </a:p>
          <a:p>
            <a:pPr algn="ctr"/>
            <a:r>
              <a:rPr lang="en-US" sz="3200" b="1" dirty="0"/>
              <a:t>Solving Complex Biological Question</a:t>
            </a:r>
          </a:p>
          <a:p>
            <a:pPr algn="ctr"/>
            <a:endParaRPr lang="en-US" sz="3200" b="1" dirty="0"/>
          </a:p>
          <a:p>
            <a:pPr algn="ctr"/>
            <a:r>
              <a:rPr lang="en-US" sz="3200" b="1" dirty="0"/>
              <a:t>Epigenetics and Cancer - Histone Modifications </a:t>
            </a:r>
          </a:p>
          <a:p>
            <a:pPr algn="ctr"/>
            <a:r>
              <a:rPr lang="en-US" sz="2200" b="1" i="1" dirty="0"/>
              <a:t>Samples – Preparation – Separation – Mass Spec Analysis – Informatics – Reporting </a:t>
            </a:r>
            <a:r>
              <a:rPr lang="en-US" sz="3200" b="1" dirty="0"/>
              <a:t> </a:t>
            </a:r>
          </a:p>
        </p:txBody>
      </p:sp>
      <p:sp>
        <p:nvSpPr>
          <p:cNvPr id="4" name="TextBox 3">
            <a:extLst>
              <a:ext uri="{FF2B5EF4-FFF2-40B4-BE49-F238E27FC236}">
                <a16:creationId xmlns:a16="http://schemas.microsoft.com/office/drawing/2014/main" id="{BE5072D3-DC80-A454-1CA9-1CE99D5229FE}"/>
              </a:ext>
            </a:extLst>
          </p:cNvPr>
          <p:cNvSpPr txBox="1"/>
          <p:nvPr/>
        </p:nvSpPr>
        <p:spPr>
          <a:xfrm>
            <a:off x="6751983" y="6550223"/>
            <a:ext cx="5440017" cy="307777"/>
          </a:xfrm>
          <a:prstGeom prst="rect">
            <a:avLst/>
          </a:prstGeom>
          <a:noFill/>
        </p:spPr>
        <p:txBody>
          <a:bodyPr wrap="square">
            <a:spAutoFit/>
          </a:bodyPr>
          <a:lstStyle/>
          <a:p>
            <a:r>
              <a:rPr lang="en-US" sz="1400" i="1" dirty="0"/>
              <a:t>Presentation For Life Sciences Research Only, Not for Diagnostic Purposes</a:t>
            </a:r>
          </a:p>
        </p:txBody>
      </p:sp>
      <p:sp>
        <p:nvSpPr>
          <p:cNvPr id="3" name="TextBox 2">
            <a:extLst>
              <a:ext uri="{FF2B5EF4-FFF2-40B4-BE49-F238E27FC236}">
                <a16:creationId xmlns:a16="http://schemas.microsoft.com/office/drawing/2014/main" id="{1279FCDA-EC58-D2D1-015D-E9D46585E99C}"/>
              </a:ext>
            </a:extLst>
          </p:cNvPr>
          <p:cNvSpPr txBox="1"/>
          <p:nvPr/>
        </p:nvSpPr>
        <p:spPr>
          <a:xfrm>
            <a:off x="4681528" y="4203960"/>
            <a:ext cx="6097162" cy="1169551"/>
          </a:xfrm>
          <a:prstGeom prst="rect">
            <a:avLst/>
          </a:prstGeom>
          <a:noFill/>
        </p:spPr>
        <p:txBody>
          <a:bodyPr wrap="square">
            <a:spAutoFit/>
          </a:bodyPr>
          <a:lstStyle/>
          <a:p>
            <a:r>
              <a:rPr lang="en-US" sz="2200" b="1" dirty="0"/>
              <a:t>Jeremiah D. Tipton, Ph.D.</a:t>
            </a:r>
          </a:p>
          <a:p>
            <a:r>
              <a:rPr lang="en-US" sz="1600" dirty="0"/>
              <a:t>Director and Applications Manager</a:t>
            </a:r>
          </a:p>
          <a:p>
            <a:r>
              <a:rPr lang="en-US" sz="1600" dirty="0"/>
              <a:t>Applied Omics &amp; Life Sciences LLC</a:t>
            </a:r>
          </a:p>
          <a:p>
            <a:r>
              <a:rPr lang="en-US" sz="1600" dirty="0"/>
              <a:t>Agilent Technologies Applications Contractor</a:t>
            </a:r>
          </a:p>
        </p:txBody>
      </p:sp>
      <p:sp>
        <p:nvSpPr>
          <p:cNvPr id="7" name="TextBox 6">
            <a:extLst>
              <a:ext uri="{FF2B5EF4-FFF2-40B4-BE49-F238E27FC236}">
                <a16:creationId xmlns:a16="http://schemas.microsoft.com/office/drawing/2014/main" id="{A9C714AA-F5B4-C330-D4BF-0559F9731478}"/>
              </a:ext>
            </a:extLst>
          </p:cNvPr>
          <p:cNvSpPr txBox="1"/>
          <p:nvPr/>
        </p:nvSpPr>
        <p:spPr>
          <a:xfrm>
            <a:off x="4788702" y="2897594"/>
            <a:ext cx="6434773" cy="430887"/>
          </a:xfrm>
          <a:prstGeom prst="rect">
            <a:avLst/>
          </a:prstGeom>
          <a:noFill/>
        </p:spPr>
        <p:txBody>
          <a:bodyPr wrap="square">
            <a:spAutoFit/>
          </a:bodyPr>
          <a:lstStyle/>
          <a:p>
            <a:r>
              <a:rPr lang="en-US" sz="2200" b="1" i="1" dirty="0"/>
              <a:t>Archive Presentation – November 2011</a:t>
            </a:r>
            <a:endParaRPr lang="en-US" sz="2200" dirty="0"/>
          </a:p>
        </p:txBody>
      </p:sp>
      <p:pic>
        <p:nvPicPr>
          <p:cNvPr id="6" name="Picture 5" descr="A group of dogs sitting on a hill&#10;&#10;Description automatically generated">
            <a:extLst>
              <a:ext uri="{FF2B5EF4-FFF2-40B4-BE49-F238E27FC236}">
                <a16:creationId xmlns:a16="http://schemas.microsoft.com/office/drawing/2014/main" id="{EC9DF475-0089-3BDA-7BBA-BFCC12E66517}"/>
              </a:ext>
            </a:extLst>
          </p:cNvPr>
          <p:cNvPicPr>
            <a:picLocks noChangeAspect="1"/>
          </p:cNvPicPr>
          <p:nvPr/>
        </p:nvPicPr>
        <p:blipFill>
          <a:blip r:embed="rId2">
            <a:alphaModFix amt="96000"/>
            <a:extLst>
              <a:ext uri="{28A0092B-C50C-407E-A947-70E740481C1C}">
                <a14:useLocalDpi xmlns:a14="http://schemas.microsoft.com/office/drawing/2010/main" val="0"/>
              </a:ext>
            </a:extLst>
          </a:blip>
          <a:stretch>
            <a:fillRect/>
          </a:stretch>
        </p:blipFill>
        <p:spPr>
          <a:xfrm>
            <a:off x="1160682" y="2944993"/>
            <a:ext cx="2828835" cy="2828835"/>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44A9D1CB-3459-B64D-14F1-EF774A4DF7D1}"/>
              </a:ext>
            </a:extLst>
          </p:cNvPr>
          <p:cNvSpPr txBox="1"/>
          <p:nvPr/>
        </p:nvSpPr>
        <p:spPr>
          <a:xfrm>
            <a:off x="4788701" y="3429000"/>
            <a:ext cx="6434773" cy="430887"/>
          </a:xfrm>
          <a:prstGeom prst="rect">
            <a:avLst/>
          </a:prstGeom>
          <a:noFill/>
        </p:spPr>
        <p:txBody>
          <a:bodyPr wrap="square">
            <a:spAutoFit/>
          </a:bodyPr>
          <a:lstStyle/>
          <a:p>
            <a:r>
              <a:rPr lang="en-US" sz="2200" b="1" i="1" dirty="0"/>
              <a:t>Basic Histone </a:t>
            </a:r>
            <a:r>
              <a:rPr lang="en-US" sz="2200" b="1" i="1" dirty="0" err="1"/>
              <a:t>Epiproteomics</a:t>
            </a:r>
            <a:r>
              <a:rPr lang="en-US" sz="2200" b="1" i="1" dirty="0"/>
              <a:t> Assays </a:t>
            </a:r>
            <a:endParaRPr lang="en-US" sz="2200" dirty="0"/>
          </a:p>
        </p:txBody>
      </p:sp>
    </p:spTree>
    <p:extLst>
      <p:ext uri="{BB962C8B-B14F-4D97-AF65-F5344CB8AC3E}">
        <p14:creationId xmlns:p14="http://schemas.microsoft.com/office/powerpoint/2010/main" val="31937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04E8EF-F539-0BBC-B0E2-477410D478F8}"/>
              </a:ext>
            </a:extLst>
          </p:cNvPr>
          <p:cNvSpPr/>
          <p:nvPr/>
        </p:nvSpPr>
        <p:spPr>
          <a:xfrm>
            <a:off x="1391478" y="731551"/>
            <a:ext cx="9409044" cy="56361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901766"/>
            <a:ext cx="8424863"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rot="-5400000">
            <a:off x="-659778" y="3004781"/>
            <a:ext cx="499701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500" dirty="0">
                <a:solidFill>
                  <a:schemeClr val="accent1">
                    <a:lumMod val="75000"/>
                  </a:schemeClr>
                </a:solidFill>
                <a:latin typeface="Calibri" pitchFamily="34" charset="0"/>
              </a:rPr>
              <a:t>Percent Relative Occupancy (% R.O.)</a:t>
            </a:r>
          </a:p>
        </p:txBody>
      </p:sp>
      <p:sp>
        <p:nvSpPr>
          <p:cNvPr id="21508" name="TextBox 3"/>
          <p:cNvSpPr txBox="1">
            <a:spLocks noChangeArrowheads="1"/>
          </p:cNvSpPr>
          <p:nvPr/>
        </p:nvSpPr>
        <p:spPr bwMode="auto">
          <a:xfrm>
            <a:off x="7566973" y="1444566"/>
            <a:ext cx="1838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dirty="0">
                <a:solidFill>
                  <a:schemeClr val="bg1"/>
                </a:solidFill>
                <a:latin typeface="Calibri" pitchFamily="34" charset="0"/>
              </a:rPr>
              <a:t>Sample 1 (1) </a:t>
            </a:r>
          </a:p>
        </p:txBody>
      </p:sp>
      <p:sp>
        <p:nvSpPr>
          <p:cNvPr id="21509" name="TextBox 4"/>
          <p:cNvSpPr txBox="1">
            <a:spLocks noChangeArrowheads="1"/>
          </p:cNvSpPr>
          <p:nvPr/>
        </p:nvSpPr>
        <p:spPr bwMode="auto">
          <a:xfrm>
            <a:off x="7577138" y="987366"/>
            <a:ext cx="1186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dirty="0" err="1">
                <a:solidFill>
                  <a:schemeClr val="bg1"/>
                </a:solidFill>
                <a:latin typeface="Calibri" pitchFamily="34" charset="0"/>
              </a:rPr>
              <a:t>HeLa</a:t>
            </a:r>
            <a:r>
              <a:rPr lang="en-US" sz="2400" dirty="0">
                <a:solidFill>
                  <a:schemeClr val="bg1"/>
                </a:solidFill>
                <a:latin typeface="Calibri" pitchFamily="34" charset="0"/>
              </a:rPr>
              <a:t> S3</a:t>
            </a:r>
          </a:p>
        </p:txBody>
      </p:sp>
      <p:sp>
        <p:nvSpPr>
          <p:cNvPr id="6" name="Rectangle 5"/>
          <p:cNvSpPr/>
          <p:nvPr/>
        </p:nvSpPr>
        <p:spPr>
          <a:xfrm>
            <a:off x="7348537" y="1139765"/>
            <a:ext cx="160338" cy="15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7348537" y="1600140"/>
            <a:ext cx="160338"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1512" name="TextBox 7"/>
          <p:cNvSpPr txBox="1">
            <a:spLocks noChangeArrowheads="1"/>
          </p:cNvSpPr>
          <p:nvPr/>
        </p:nvSpPr>
        <p:spPr bwMode="auto">
          <a:xfrm>
            <a:off x="7595481" y="2355791"/>
            <a:ext cx="1353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dirty="0">
                <a:solidFill>
                  <a:schemeClr val="bg1"/>
                </a:solidFill>
                <a:latin typeface="Calibri" pitchFamily="34" charset="0"/>
              </a:rPr>
              <a:t>Sample 2</a:t>
            </a:r>
          </a:p>
        </p:txBody>
      </p:sp>
      <p:sp>
        <p:nvSpPr>
          <p:cNvPr id="21513" name="TextBox 8"/>
          <p:cNvSpPr txBox="1">
            <a:spLocks noChangeArrowheads="1"/>
          </p:cNvSpPr>
          <p:nvPr/>
        </p:nvSpPr>
        <p:spPr bwMode="auto">
          <a:xfrm>
            <a:off x="7577137" y="1901766"/>
            <a:ext cx="177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dirty="0">
                <a:solidFill>
                  <a:schemeClr val="bg1"/>
                </a:solidFill>
                <a:latin typeface="Calibri" pitchFamily="34" charset="0"/>
              </a:rPr>
              <a:t>Sample 1 (2)</a:t>
            </a:r>
          </a:p>
        </p:txBody>
      </p:sp>
      <p:sp>
        <p:nvSpPr>
          <p:cNvPr id="10" name="Rectangle 9"/>
          <p:cNvSpPr/>
          <p:nvPr/>
        </p:nvSpPr>
        <p:spPr>
          <a:xfrm>
            <a:off x="7348537" y="2054165"/>
            <a:ext cx="160338"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11" name="Rectangle 10"/>
          <p:cNvSpPr/>
          <p:nvPr/>
        </p:nvSpPr>
        <p:spPr>
          <a:xfrm>
            <a:off x="7348537" y="2511365"/>
            <a:ext cx="160338" cy="15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1516" name="TextBox 11"/>
          <p:cNvSpPr txBox="1">
            <a:spLocks noChangeArrowheads="1"/>
          </p:cNvSpPr>
          <p:nvPr/>
        </p:nvSpPr>
        <p:spPr bwMode="auto">
          <a:xfrm>
            <a:off x="2195579" y="5741813"/>
            <a:ext cx="8304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400" dirty="0">
                <a:solidFill>
                  <a:schemeClr val="bg1"/>
                </a:solidFill>
                <a:latin typeface="Calibri" pitchFamily="34" charset="0"/>
              </a:rPr>
              <a:t>Methylation (and Acetylation) on Histone 3.(1,2,3)</a:t>
            </a:r>
          </a:p>
        </p:txBody>
      </p:sp>
      <p:sp>
        <p:nvSpPr>
          <p:cNvPr id="28" name="Rectangle 27"/>
          <p:cNvSpPr/>
          <p:nvPr/>
        </p:nvSpPr>
        <p:spPr>
          <a:xfrm>
            <a:off x="3386137" y="4229041"/>
            <a:ext cx="351378" cy="492443"/>
          </a:xfrm>
          <a:prstGeom prst="rect">
            <a:avLst/>
          </a:prstGeom>
        </p:spPr>
        <p:txBody>
          <a:bodyPr wrap="none">
            <a:spAutoFit/>
          </a:bodyPr>
          <a:lstStyle/>
          <a:p>
            <a:pPr>
              <a:defRPr/>
            </a:pPr>
            <a:r>
              <a:rPr lang="en-US" sz="2600" dirty="0">
                <a:solidFill>
                  <a:srgbClr val="FF0000"/>
                </a:solidFill>
              </a:rPr>
              <a:t>*</a:t>
            </a:r>
          </a:p>
        </p:txBody>
      </p:sp>
      <p:sp>
        <p:nvSpPr>
          <p:cNvPr id="29" name="Rectangle 28"/>
          <p:cNvSpPr/>
          <p:nvPr/>
        </p:nvSpPr>
        <p:spPr>
          <a:xfrm>
            <a:off x="3619500" y="4229041"/>
            <a:ext cx="351378" cy="492443"/>
          </a:xfrm>
          <a:prstGeom prst="rect">
            <a:avLst/>
          </a:prstGeom>
        </p:spPr>
        <p:txBody>
          <a:bodyPr wrap="none">
            <a:spAutoFit/>
          </a:bodyPr>
          <a:lstStyle/>
          <a:p>
            <a:pPr>
              <a:defRPr/>
            </a:pPr>
            <a:r>
              <a:rPr lang="en-US" sz="2600" dirty="0">
                <a:solidFill>
                  <a:srgbClr val="FF0000"/>
                </a:solidFill>
              </a:rPr>
              <a:t>*</a:t>
            </a:r>
          </a:p>
        </p:txBody>
      </p:sp>
      <p:sp>
        <p:nvSpPr>
          <p:cNvPr id="30" name="Rectangle 29"/>
          <p:cNvSpPr/>
          <p:nvPr/>
        </p:nvSpPr>
        <p:spPr>
          <a:xfrm>
            <a:off x="4986337" y="4229041"/>
            <a:ext cx="351378" cy="492443"/>
          </a:xfrm>
          <a:prstGeom prst="rect">
            <a:avLst/>
          </a:prstGeom>
        </p:spPr>
        <p:txBody>
          <a:bodyPr wrap="none">
            <a:spAutoFit/>
          </a:bodyPr>
          <a:lstStyle/>
          <a:p>
            <a:pPr>
              <a:defRPr/>
            </a:pPr>
            <a:r>
              <a:rPr lang="en-US" sz="2600" dirty="0">
                <a:solidFill>
                  <a:srgbClr val="FF0000"/>
                </a:solidFill>
              </a:rPr>
              <a:t>*</a:t>
            </a:r>
          </a:p>
        </p:txBody>
      </p:sp>
      <p:sp>
        <p:nvSpPr>
          <p:cNvPr id="31" name="Rectangle 30"/>
          <p:cNvSpPr/>
          <p:nvPr/>
        </p:nvSpPr>
        <p:spPr>
          <a:xfrm>
            <a:off x="10234612" y="4229041"/>
            <a:ext cx="351378" cy="492443"/>
          </a:xfrm>
          <a:prstGeom prst="rect">
            <a:avLst/>
          </a:prstGeom>
        </p:spPr>
        <p:txBody>
          <a:bodyPr wrap="none">
            <a:spAutoFit/>
          </a:bodyPr>
          <a:lstStyle/>
          <a:p>
            <a:pPr>
              <a:defRPr/>
            </a:pPr>
            <a:r>
              <a:rPr lang="en-US" sz="2600" dirty="0">
                <a:solidFill>
                  <a:srgbClr val="FF0000"/>
                </a:solidFill>
              </a:rPr>
              <a:t>*</a:t>
            </a:r>
          </a:p>
        </p:txBody>
      </p:sp>
      <p:sp>
        <p:nvSpPr>
          <p:cNvPr id="32" name="Rectangle 31"/>
          <p:cNvSpPr/>
          <p:nvPr/>
        </p:nvSpPr>
        <p:spPr>
          <a:xfrm>
            <a:off x="5286375" y="4229041"/>
            <a:ext cx="351378" cy="492443"/>
          </a:xfrm>
          <a:prstGeom prst="rect">
            <a:avLst/>
          </a:prstGeom>
        </p:spPr>
        <p:txBody>
          <a:bodyPr wrap="none">
            <a:spAutoFit/>
          </a:bodyPr>
          <a:lstStyle/>
          <a:p>
            <a:pPr>
              <a:defRPr/>
            </a:pPr>
            <a:r>
              <a:rPr lang="en-US" sz="2600" dirty="0">
                <a:solidFill>
                  <a:srgbClr val="FF0000"/>
                </a:solidFill>
              </a:rPr>
              <a:t>*</a:t>
            </a:r>
          </a:p>
        </p:txBody>
      </p:sp>
      <p:sp>
        <p:nvSpPr>
          <p:cNvPr id="21" name="Rectangle 2"/>
          <p:cNvSpPr>
            <a:spLocks noChangeArrowheads="1"/>
          </p:cNvSpPr>
          <p:nvPr/>
        </p:nvSpPr>
        <p:spPr bwMode="auto">
          <a:xfrm>
            <a:off x="1524000" y="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 - Results</a:t>
            </a:r>
          </a:p>
        </p:txBody>
      </p:sp>
      <p:sp>
        <p:nvSpPr>
          <p:cNvPr id="2" name="TextBox 1"/>
          <p:cNvSpPr txBox="1"/>
          <p:nvPr/>
        </p:nvSpPr>
        <p:spPr>
          <a:xfrm>
            <a:off x="3154246" y="874694"/>
            <a:ext cx="3170355" cy="954107"/>
          </a:xfrm>
          <a:prstGeom prst="rect">
            <a:avLst/>
          </a:prstGeom>
          <a:noFill/>
        </p:spPr>
        <p:txBody>
          <a:bodyPr wrap="none" rtlCol="0">
            <a:spAutoFit/>
          </a:bodyPr>
          <a:lstStyle/>
          <a:p>
            <a:pPr algn="ctr"/>
            <a:r>
              <a:rPr lang="en-US" sz="2800" b="1" dirty="0">
                <a:solidFill>
                  <a:schemeClr val="bg1"/>
                </a:solidFill>
              </a:rPr>
              <a:t>Digital Western Blot</a:t>
            </a:r>
          </a:p>
          <a:p>
            <a:pPr algn="ctr"/>
            <a:r>
              <a:rPr lang="en-US" sz="2800" b="1" dirty="0">
                <a:solidFill>
                  <a:schemeClr val="bg1"/>
                </a:solidFill>
              </a:rPr>
              <a:t>CLL Samples</a:t>
            </a:r>
          </a:p>
        </p:txBody>
      </p:sp>
      <p:sp>
        <p:nvSpPr>
          <p:cNvPr id="3" name="TextBox 2">
            <a:extLst>
              <a:ext uri="{FF2B5EF4-FFF2-40B4-BE49-F238E27FC236}">
                <a16:creationId xmlns:a16="http://schemas.microsoft.com/office/drawing/2014/main" id="{B236B048-E42B-A978-A484-53121EA15146}"/>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4" name="Picture 3" descr="A group of dogs sitting on a hill&#10;&#10;Description automatically generated">
            <a:extLst>
              <a:ext uri="{FF2B5EF4-FFF2-40B4-BE49-F238E27FC236}">
                <a16:creationId xmlns:a16="http://schemas.microsoft.com/office/drawing/2014/main" id="{A6D2D179-4524-E731-2CFC-6BAC8556B147}"/>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21152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E0785E-E851-19CA-863E-8F5EBF28076B}"/>
              </a:ext>
            </a:extLst>
          </p:cNvPr>
          <p:cNvSpPr/>
          <p:nvPr/>
        </p:nvSpPr>
        <p:spPr>
          <a:xfrm>
            <a:off x="1378226" y="750256"/>
            <a:ext cx="9409044" cy="60249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140" y="5018882"/>
            <a:ext cx="2959460" cy="11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97040"/>
            <a:ext cx="3530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3906838"/>
            <a:ext cx="3554413"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1" y="919163"/>
            <a:ext cx="35544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943600" y="6248400"/>
            <a:ext cx="4573560" cy="523220"/>
          </a:xfrm>
          <a:prstGeom prst="rect">
            <a:avLst/>
          </a:prstGeom>
          <a:noFill/>
        </p:spPr>
        <p:txBody>
          <a:bodyPr wrap="none" rtlCol="0">
            <a:spAutoFit/>
          </a:bodyPr>
          <a:lstStyle/>
          <a:p>
            <a:r>
              <a:rPr lang="en-US" sz="2800" b="1" dirty="0">
                <a:solidFill>
                  <a:schemeClr val="bg1"/>
                </a:solidFill>
              </a:rPr>
              <a:t>Data from Oncology  Samples</a:t>
            </a:r>
          </a:p>
        </p:txBody>
      </p:sp>
      <p:sp>
        <p:nvSpPr>
          <p:cNvPr id="2" name="TextBox 1"/>
          <p:cNvSpPr txBox="1"/>
          <p:nvPr/>
        </p:nvSpPr>
        <p:spPr>
          <a:xfrm>
            <a:off x="6477000" y="4045804"/>
            <a:ext cx="3500574" cy="830997"/>
          </a:xfrm>
          <a:prstGeom prst="rect">
            <a:avLst/>
          </a:prstGeom>
          <a:noFill/>
        </p:spPr>
        <p:txBody>
          <a:bodyPr wrap="none" rtlCol="0">
            <a:spAutoFit/>
          </a:bodyPr>
          <a:lstStyle/>
          <a:p>
            <a:r>
              <a:rPr lang="en-US" sz="2400" b="1" dirty="0">
                <a:solidFill>
                  <a:schemeClr val="bg1"/>
                </a:solidFill>
              </a:rPr>
              <a:t>Reference for “Heat Map”</a:t>
            </a:r>
          </a:p>
          <a:p>
            <a:r>
              <a:rPr lang="en-US" sz="2400" b="1" dirty="0">
                <a:solidFill>
                  <a:schemeClr val="bg1"/>
                </a:solidFill>
              </a:rPr>
              <a:t>Patient Sample -  </a:t>
            </a:r>
            <a:r>
              <a:rPr lang="en-US" sz="2400" b="1" dirty="0" err="1">
                <a:solidFill>
                  <a:schemeClr val="bg1"/>
                </a:solidFill>
              </a:rPr>
              <a:t>HeLa</a:t>
            </a:r>
            <a:r>
              <a:rPr lang="en-US" sz="2400" b="1" dirty="0">
                <a:solidFill>
                  <a:schemeClr val="bg1"/>
                </a:solidFill>
              </a:rPr>
              <a:t> S3 </a:t>
            </a:r>
          </a:p>
        </p:txBody>
      </p:sp>
      <p:sp>
        <p:nvSpPr>
          <p:cNvPr id="6" name="Rectangle 2">
            <a:extLst>
              <a:ext uri="{FF2B5EF4-FFF2-40B4-BE49-F238E27FC236}">
                <a16:creationId xmlns:a16="http://schemas.microsoft.com/office/drawing/2014/main" id="{2D53A015-176C-27E7-E8D2-97E055A5390B}"/>
              </a:ext>
            </a:extLst>
          </p:cNvPr>
          <p:cNvSpPr>
            <a:spLocks noChangeArrowheads="1"/>
          </p:cNvSpPr>
          <p:nvPr/>
        </p:nvSpPr>
        <p:spPr bwMode="auto">
          <a:xfrm>
            <a:off x="1524000" y="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 - Results</a:t>
            </a:r>
          </a:p>
        </p:txBody>
      </p:sp>
      <p:sp>
        <p:nvSpPr>
          <p:cNvPr id="9" name="TextBox 8">
            <a:extLst>
              <a:ext uri="{FF2B5EF4-FFF2-40B4-BE49-F238E27FC236}">
                <a16:creationId xmlns:a16="http://schemas.microsoft.com/office/drawing/2014/main" id="{179FE911-F35B-3A3B-0028-69A02EAD67EC}"/>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10" name="Picture 9" descr="A group of dogs sitting on a hill&#10;&#10;Description automatically generated">
            <a:extLst>
              <a:ext uri="{FF2B5EF4-FFF2-40B4-BE49-F238E27FC236}">
                <a16:creationId xmlns:a16="http://schemas.microsoft.com/office/drawing/2014/main" id="{1B424605-A842-AF1C-16F9-E709405C149C}"/>
              </a:ext>
            </a:extLst>
          </p:cNvPr>
          <p:cNvPicPr>
            <a:picLocks noChangeAspect="1"/>
          </p:cNvPicPr>
          <p:nvPr/>
        </p:nvPicPr>
        <p:blipFill>
          <a:blip r:embed="rId7">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247834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A9F2D-AA0B-50ED-A488-AD1E54E6FAD3}"/>
              </a:ext>
            </a:extLst>
          </p:cNvPr>
          <p:cNvSpPr/>
          <p:nvPr/>
        </p:nvSpPr>
        <p:spPr>
          <a:xfrm>
            <a:off x="1792356" y="643894"/>
            <a:ext cx="8607287" cy="58965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892" y="755912"/>
            <a:ext cx="7232735" cy="514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rot="-5400000">
            <a:off x="-348352" y="3168290"/>
            <a:ext cx="499701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500" dirty="0">
                <a:solidFill>
                  <a:schemeClr val="accent1">
                    <a:lumMod val="75000"/>
                  </a:schemeClr>
                </a:solidFill>
                <a:latin typeface="Calibri" pitchFamily="34" charset="0"/>
              </a:rPr>
              <a:t>Percent Relative Occupancy (% R.O.)</a:t>
            </a:r>
          </a:p>
        </p:txBody>
      </p:sp>
      <p:cxnSp>
        <p:nvCxnSpPr>
          <p:cNvPr id="7" name="Straight Arrow Connector 6"/>
          <p:cNvCxnSpPr/>
          <p:nvPr/>
        </p:nvCxnSpPr>
        <p:spPr>
          <a:xfrm>
            <a:off x="3969026" y="6089912"/>
            <a:ext cx="556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01632" y="6149980"/>
            <a:ext cx="2529795" cy="461665"/>
          </a:xfrm>
          <a:prstGeom prst="rect">
            <a:avLst/>
          </a:prstGeom>
          <a:noFill/>
        </p:spPr>
        <p:txBody>
          <a:bodyPr wrap="none" rtlCol="0">
            <a:spAutoFit/>
          </a:bodyPr>
          <a:lstStyle/>
          <a:p>
            <a:r>
              <a:rPr lang="en-US" sz="2400" b="1" dirty="0">
                <a:solidFill>
                  <a:schemeClr val="bg1"/>
                </a:solidFill>
              </a:rPr>
              <a:t>Decrease Inhibitor</a:t>
            </a:r>
          </a:p>
        </p:txBody>
      </p:sp>
      <p:sp>
        <p:nvSpPr>
          <p:cNvPr id="10" name="TextBox 9"/>
          <p:cNvSpPr txBox="1"/>
          <p:nvPr/>
        </p:nvSpPr>
        <p:spPr>
          <a:xfrm>
            <a:off x="6296258" y="1136912"/>
            <a:ext cx="3540168" cy="523220"/>
          </a:xfrm>
          <a:prstGeom prst="rect">
            <a:avLst/>
          </a:prstGeom>
          <a:noFill/>
        </p:spPr>
        <p:txBody>
          <a:bodyPr wrap="square" rtlCol="0">
            <a:spAutoFit/>
          </a:bodyPr>
          <a:lstStyle/>
          <a:p>
            <a:pPr algn="ctr"/>
            <a:r>
              <a:rPr lang="en-US" sz="2800" b="1" dirty="0">
                <a:solidFill>
                  <a:schemeClr val="bg1"/>
                </a:solidFill>
              </a:rPr>
              <a:t>K79 peptide</a:t>
            </a:r>
          </a:p>
        </p:txBody>
      </p:sp>
      <p:sp>
        <p:nvSpPr>
          <p:cNvPr id="4" name="Rectangle 2">
            <a:extLst>
              <a:ext uri="{FF2B5EF4-FFF2-40B4-BE49-F238E27FC236}">
                <a16:creationId xmlns:a16="http://schemas.microsoft.com/office/drawing/2014/main" id="{CF45B0A9-FC18-A3C1-541F-F27E24D0185F}"/>
              </a:ext>
            </a:extLst>
          </p:cNvPr>
          <p:cNvSpPr>
            <a:spLocks noChangeArrowheads="1"/>
          </p:cNvSpPr>
          <p:nvPr/>
        </p:nvSpPr>
        <p:spPr bwMode="auto">
          <a:xfrm>
            <a:off x="1524000" y="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 - Results</a:t>
            </a:r>
          </a:p>
        </p:txBody>
      </p:sp>
      <p:sp>
        <p:nvSpPr>
          <p:cNvPr id="5" name="TextBox 4">
            <a:extLst>
              <a:ext uri="{FF2B5EF4-FFF2-40B4-BE49-F238E27FC236}">
                <a16:creationId xmlns:a16="http://schemas.microsoft.com/office/drawing/2014/main" id="{169BEE7C-9BD3-AA45-2DE7-2848698381C4}"/>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11" name="Picture 10" descr="A group of dogs sitting on a hill&#10;&#10;Description automatically generated">
            <a:extLst>
              <a:ext uri="{FF2B5EF4-FFF2-40B4-BE49-F238E27FC236}">
                <a16:creationId xmlns:a16="http://schemas.microsoft.com/office/drawing/2014/main" id="{01663A00-084A-2FC1-4141-20076EEC48CE}"/>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40847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7F152-BED3-B154-E334-351D1B3E7CEE}"/>
              </a:ext>
            </a:extLst>
          </p:cNvPr>
          <p:cNvSpPr/>
          <p:nvPr/>
        </p:nvSpPr>
        <p:spPr>
          <a:xfrm>
            <a:off x="1709530" y="878582"/>
            <a:ext cx="8607287" cy="58965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3886200" y="6260068"/>
            <a:ext cx="556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18806" y="6320136"/>
            <a:ext cx="2529795" cy="461665"/>
          </a:xfrm>
          <a:prstGeom prst="rect">
            <a:avLst/>
          </a:prstGeom>
          <a:noFill/>
        </p:spPr>
        <p:txBody>
          <a:bodyPr wrap="none" rtlCol="0">
            <a:spAutoFit/>
          </a:bodyPr>
          <a:lstStyle/>
          <a:p>
            <a:r>
              <a:rPr lang="en-US" sz="2400" b="1" dirty="0">
                <a:solidFill>
                  <a:schemeClr val="bg1"/>
                </a:solidFill>
              </a:rPr>
              <a:t>Decrease Inhibitor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3646"/>
            <a:ext cx="7348538" cy="52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a:spLocks noChangeArrowheads="1"/>
          </p:cNvSpPr>
          <p:nvPr/>
        </p:nvSpPr>
        <p:spPr bwMode="auto">
          <a:xfrm rot="-5400000">
            <a:off x="-527232" y="3338446"/>
            <a:ext cx="499701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500" dirty="0">
                <a:solidFill>
                  <a:schemeClr val="accent1">
                    <a:lumMod val="75000"/>
                  </a:schemeClr>
                </a:solidFill>
                <a:latin typeface="Calibri" pitchFamily="34" charset="0"/>
              </a:rPr>
              <a:t>Percent Relative Occupancy (% R.O.)</a:t>
            </a:r>
          </a:p>
        </p:txBody>
      </p:sp>
      <p:sp>
        <p:nvSpPr>
          <p:cNvPr id="7" name="TextBox 6"/>
          <p:cNvSpPr txBox="1"/>
          <p:nvPr/>
        </p:nvSpPr>
        <p:spPr>
          <a:xfrm>
            <a:off x="5562600" y="1143000"/>
            <a:ext cx="4191000" cy="523220"/>
          </a:xfrm>
          <a:prstGeom prst="rect">
            <a:avLst/>
          </a:prstGeom>
          <a:noFill/>
        </p:spPr>
        <p:txBody>
          <a:bodyPr wrap="square" rtlCol="0">
            <a:spAutoFit/>
          </a:bodyPr>
          <a:lstStyle/>
          <a:p>
            <a:pPr algn="ctr"/>
            <a:r>
              <a:rPr lang="en-US" sz="2800" b="1" dirty="0">
                <a:solidFill>
                  <a:schemeClr val="bg1"/>
                </a:solidFill>
              </a:rPr>
              <a:t>K79 peptide</a:t>
            </a:r>
          </a:p>
        </p:txBody>
      </p:sp>
      <p:sp>
        <p:nvSpPr>
          <p:cNvPr id="9" name="Rectangle 2">
            <a:extLst>
              <a:ext uri="{FF2B5EF4-FFF2-40B4-BE49-F238E27FC236}">
                <a16:creationId xmlns:a16="http://schemas.microsoft.com/office/drawing/2014/main" id="{2584F23D-3D95-70CE-C488-31B8321ABCA4}"/>
              </a:ext>
            </a:extLst>
          </p:cNvPr>
          <p:cNvSpPr>
            <a:spLocks noChangeArrowheads="1"/>
          </p:cNvSpPr>
          <p:nvPr/>
        </p:nvSpPr>
        <p:spPr bwMode="auto">
          <a:xfrm>
            <a:off x="1524000" y="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 - Results</a:t>
            </a:r>
          </a:p>
        </p:txBody>
      </p:sp>
      <p:sp>
        <p:nvSpPr>
          <p:cNvPr id="10" name="TextBox 9">
            <a:extLst>
              <a:ext uri="{FF2B5EF4-FFF2-40B4-BE49-F238E27FC236}">
                <a16:creationId xmlns:a16="http://schemas.microsoft.com/office/drawing/2014/main" id="{15D12434-8FCD-3AF0-4734-271D3DA99B6A}"/>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11" name="Picture 10" descr="A group of dogs sitting on a hill&#10;&#10;Description automatically generated">
            <a:extLst>
              <a:ext uri="{FF2B5EF4-FFF2-40B4-BE49-F238E27FC236}">
                <a16:creationId xmlns:a16="http://schemas.microsoft.com/office/drawing/2014/main" id="{D7B923BC-3566-8B8A-1CCF-364F751C3CBF}"/>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14004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6821-2A90-4E23-0527-C593FA3F12CA}"/>
              </a:ext>
            </a:extLst>
          </p:cNvPr>
          <p:cNvSpPr/>
          <p:nvPr/>
        </p:nvSpPr>
        <p:spPr>
          <a:xfrm>
            <a:off x="1709530" y="643895"/>
            <a:ext cx="9044609" cy="60893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643894"/>
            <a:ext cx="9144000" cy="461665"/>
          </a:xfrm>
          <a:prstGeom prst="rect">
            <a:avLst/>
          </a:prstGeom>
          <a:noFill/>
        </p:spPr>
        <p:txBody>
          <a:bodyPr wrap="square" rtlCol="0">
            <a:spAutoFit/>
          </a:bodyPr>
          <a:lstStyle/>
          <a:p>
            <a:pPr algn="ctr"/>
            <a:r>
              <a:rPr lang="en-US" sz="2400" b="1" dirty="0">
                <a:solidFill>
                  <a:schemeClr val="bg1"/>
                </a:solidFill>
              </a:rPr>
              <a:t>Oncology Samples</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3140"/>
          <a:stretch/>
        </p:blipFill>
        <p:spPr bwMode="auto">
          <a:xfrm>
            <a:off x="2784168" y="1140781"/>
            <a:ext cx="5140633"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727"/>
          <a:stretch/>
        </p:blipFill>
        <p:spPr bwMode="auto">
          <a:xfrm>
            <a:off x="3507606" y="3807781"/>
            <a:ext cx="3731394"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2686"/>
          <a:stretch/>
        </p:blipFill>
        <p:spPr bwMode="auto">
          <a:xfrm>
            <a:off x="2843982" y="3807781"/>
            <a:ext cx="661219"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
          <p:cNvSpPr txBox="1">
            <a:spLocks noChangeArrowheads="1"/>
          </p:cNvSpPr>
          <p:nvPr/>
        </p:nvSpPr>
        <p:spPr bwMode="auto">
          <a:xfrm rot="-5400000">
            <a:off x="-42101" y="3344993"/>
            <a:ext cx="480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400" dirty="0">
                <a:solidFill>
                  <a:schemeClr val="accent1">
                    <a:lumMod val="75000"/>
                  </a:schemeClr>
                </a:solidFill>
                <a:latin typeface="Calibri" pitchFamily="34" charset="0"/>
              </a:rPr>
              <a:t>Percent Relative Occupancy (% R.O.)</a:t>
            </a:r>
          </a:p>
        </p:txBody>
      </p:sp>
      <p:sp>
        <p:nvSpPr>
          <p:cNvPr id="8" name="TextBox 7"/>
          <p:cNvSpPr txBox="1"/>
          <p:nvPr/>
        </p:nvSpPr>
        <p:spPr>
          <a:xfrm>
            <a:off x="7086601" y="4377693"/>
            <a:ext cx="2914709" cy="707886"/>
          </a:xfrm>
          <a:prstGeom prst="rect">
            <a:avLst/>
          </a:prstGeom>
          <a:noFill/>
        </p:spPr>
        <p:txBody>
          <a:bodyPr wrap="none" rtlCol="0">
            <a:spAutoFit/>
          </a:bodyPr>
          <a:lstStyle/>
          <a:p>
            <a:r>
              <a:rPr lang="en-US" sz="2000" b="1" dirty="0">
                <a:solidFill>
                  <a:schemeClr val="bg1"/>
                </a:solidFill>
              </a:rPr>
              <a:t>~ 5% Difference Between </a:t>
            </a:r>
          </a:p>
          <a:p>
            <a:r>
              <a:rPr lang="en-US" sz="2000" b="1" dirty="0">
                <a:solidFill>
                  <a:schemeClr val="bg1"/>
                </a:solidFill>
              </a:rPr>
              <a:t>          Biological Reps</a:t>
            </a:r>
          </a:p>
        </p:txBody>
      </p:sp>
      <p:sp>
        <p:nvSpPr>
          <p:cNvPr id="9" name="TextBox 8"/>
          <p:cNvSpPr txBox="1"/>
          <p:nvPr/>
        </p:nvSpPr>
        <p:spPr>
          <a:xfrm>
            <a:off x="7086600" y="5292093"/>
            <a:ext cx="3498202" cy="707886"/>
          </a:xfrm>
          <a:prstGeom prst="rect">
            <a:avLst/>
          </a:prstGeom>
          <a:noFill/>
        </p:spPr>
        <p:txBody>
          <a:bodyPr wrap="none" rtlCol="0">
            <a:spAutoFit/>
          </a:bodyPr>
          <a:lstStyle/>
          <a:p>
            <a:r>
              <a:rPr lang="en-US" sz="2000" b="1" dirty="0">
                <a:solidFill>
                  <a:schemeClr val="bg1"/>
                </a:solidFill>
              </a:rPr>
              <a:t>~ 10 - 15% Difference Between </a:t>
            </a:r>
          </a:p>
          <a:p>
            <a:r>
              <a:rPr lang="en-US" sz="2000" b="1" dirty="0">
                <a:solidFill>
                  <a:schemeClr val="bg1"/>
                </a:solidFill>
              </a:rPr>
              <a:t>          Grade II and IV Cells</a:t>
            </a:r>
          </a:p>
        </p:txBody>
      </p:sp>
      <p:sp>
        <p:nvSpPr>
          <p:cNvPr id="10" name="TextBox 9"/>
          <p:cNvSpPr txBox="1"/>
          <p:nvPr/>
        </p:nvSpPr>
        <p:spPr>
          <a:xfrm>
            <a:off x="8153401" y="1533231"/>
            <a:ext cx="2386935" cy="1015663"/>
          </a:xfrm>
          <a:prstGeom prst="rect">
            <a:avLst/>
          </a:prstGeom>
          <a:noFill/>
        </p:spPr>
        <p:txBody>
          <a:bodyPr wrap="none" rtlCol="0">
            <a:spAutoFit/>
          </a:bodyPr>
          <a:lstStyle/>
          <a:p>
            <a:r>
              <a:rPr lang="en-US" sz="2000" b="1" dirty="0">
                <a:solidFill>
                  <a:schemeClr val="bg1"/>
                </a:solidFill>
              </a:rPr>
              <a:t>2-5 % Coefficient </a:t>
            </a:r>
          </a:p>
          <a:p>
            <a:r>
              <a:rPr lang="en-US" sz="2000" b="1" dirty="0">
                <a:solidFill>
                  <a:schemeClr val="bg1"/>
                </a:solidFill>
              </a:rPr>
              <a:t>of Variance Between</a:t>
            </a:r>
          </a:p>
          <a:p>
            <a:r>
              <a:rPr lang="en-US" sz="2000" b="1" dirty="0">
                <a:solidFill>
                  <a:schemeClr val="bg1"/>
                </a:solidFill>
              </a:rPr>
              <a:t>Technical Triplicates</a:t>
            </a:r>
          </a:p>
        </p:txBody>
      </p:sp>
      <p:sp>
        <p:nvSpPr>
          <p:cNvPr id="12" name="Rectangle 2">
            <a:extLst>
              <a:ext uri="{FF2B5EF4-FFF2-40B4-BE49-F238E27FC236}">
                <a16:creationId xmlns:a16="http://schemas.microsoft.com/office/drawing/2014/main" id="{C7F25736-380A-F231-DC31-A3B07B4724AC}"/>
              </a:ext>
            </a:extLst>
          </p:cNvPr>
          <p:cNvSpPr>
            <a:spLocks noChangeArrowheads="1"/>
          </p:cNvSpPr>
          <p:nvPr/>
        </p:nvSpPr>
        <p:spPr bwMode="auto">
          <a:xfrm>
            <a:off x="1524000" y="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 - Results</a:t>
            </a:r>
          </a:p>
        </p:txBody>
      </p:sp>
      <p:sp>
        <p:nvSpPr>
          <p:cNvPr id="13" name="TextBox 12">
            <a:extLst>
              <a:ext uri="{FF2B5EF4-FFF2-40B4-BE49-F238E27FC236}">
                <a16:creationId xmlns:a16="http://schemas.microsoft.com/office/drawing/2014/main" id="{6B70D23A-8F55-2D51-E1B7-D1237C04750D}"/>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14" name="Picture 13" descr="A group of dogs sitting on a hill&#10;&#10;Description automatically generated">
            <a:extLst>
              <a:ext uri="{FF2B5EF4-FFF2-40B4-BE49-F238E27FC236}">
                <a16:creationId xmlns:a16="http://schemas.microsoft.com/office/drawing/2014/main" id="{60A41ABE-877B-83D8-4426-A708EBC80E04}"/>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133012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FC94-3921-D297-3CD6-2DA341FA33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9308F24-D60D-E9E4-2263-11EDBA585F49}"/>
              </a:ext>
            </a:extLst>
          </p:cNvPr>
          <p:cNvSpPr txBox="1"/>
          <p:nvPr/>
        </p:nvSpPr>
        <p:spPr>
          <a:xfrm>
            <a:off x="938994" y="1644015"/>
            <a:ext cx="10881943" cy="1077218"/>
          </a:xfrm>
          <a:prstGeom prst="rect">
            <a:avLst/>
          </a:prstGeom>
          <a:noFill/>
        </p:spPr>
        <p:txBody>
          <a:bodyPr wrap="square">
            <a:spAutoFit/>
          </a:bodyPr>
          <a:lstStyle/>
          <a:p>
            <a:r>
              <a:rPr lang="en-US" sz="3200" b="1" dirty="0"/>
              <a:t>Epigenetics and Cancer - Histone Modifications </a:t>
            </a:r>
          </a:p>
          <a:p>
            <a:pPr algn="ctr"/>
            <a:r>
              <a:rPr lang="en-US" sz="2200" b="1" i="1" dirty="0"/>
              <a:t>Samples – Preparation – Separation – Mass Spec Analysis – Informatics – Reporting </a:t>
            </a:r>
            <a:r>
              <a:rPr lang="en-US" sz="3200" b="1" dirty="0"/>
              <a:t> </a:t>
            </a:r>
          </a:p>
        </p:txBody>
      </p:sp>
      <p:sp>
        <p:nvSpPr>
          <p:cNvPr id="4" name="TextBox 3">
            <a:extLst>
              <a:ext uri="{FF2B5EF4-FFF2-40B4-BE49-F238E27FC236}">
                <a16:creationId xmlns:a16="http://schemas.microsoft.com/office/drawing/2014/main" id="{0D60C5D8-4F18-0C5C-40F7-38277D32F309}"/>
              </a:ext>
            </a:extLst>
          </p:cNvPr>
          <p:cNvSpPr txBox="1"/>
          <p:nvPr/>
        </p:nvSpPr>
        <p:spPr>
          <a:xfrm>
            <a:off x="6520071" y="6550223"/>
            <a:ext cx="5671930" cy="307777"/>
          </a:xfrm>
          <a:prstGeom prst="rect">
            <a:avLst/>
          </a:prstGeom>
          <a:noFill/>
        </p:spPr>
        <p:txBody>
          <a:bodyPr wrap="square">
            <a:spAutoFit/>
          </a:bodyPr>
          <a:lstStyle/>
          <a:p>
            <a:r>
              <a:rPr lang="en-US" sz="1400" i="1" dirty="0"/>
              <a:t>Presentation For Life Sciences Research Only, Not for Diagnostic Purposes</a:t>
            </a:r>
          </a:p>
        </p:txBody>
      </p:sp>
      <p:sp>
        <p:nvSpPr>
          <p:cNvPr id="7" name="TextBox 6">
            <a:extLst>
              <a:ext uri="{FF2B5EF4-FFF2-40B4-BE49-F238E27FC236}">
                <a16:creationId xmlns:a16="http://schemas.microsoft.com/office/drawing/2014/main" id="{28ABFFD9-5F51-969B-E5B1-AA9C6242BDCF}"/>
              </a:ext>
            </a:extLst>
          </p:cNvPr>
          <p:cNvSpPr txBox="1"/>
          <p:nvPr/>
        </p:nvSpPr>
        <p:spPr>
          <a:xfrm>
            <a:off x="1442527" y="2810277"/>
            <a:ext cx="6434773" cy="430887"/>
          </a:xfrm>
          <a:prstGeom prst="rect">
            <a:avLst/>
          </a:prstGeom>
          <a:noFill/>
        </p:spPr>
        <p:txBody>
          <a:bodyPr wrap="square">
            <a:spAutoFit/>
          </a:bodyPr>
          <a:lstStyle/>
          <a:p>
            <a:r>
              <a:rPr lang="en-US" sz="2200" b="1" i="1" dirty="0"/>
              <a:t>Archive Presentation – November 2011</a:t>
            </a:r>
            <a:endParaRPr lang="en-US" sz="2200" dirty="0"/>
          </a:p>
        </p:txBody>
      </p:sp>
      <p:sp>
        <p:nvSpPr>
          <p:cNvPr id="2" name="TextBox 1">
            <a:extLst>
              <a:ext uri="{FF2B5EF4-FFF2-40B4-BE49-F238E27FC236}">
                <a16:creationId xmlns:a16="http://schemas.microsoft.com/office/drawing/2014/main" id="{1E707D4A-B6F2-341A-1361-4CB0D8FBDE62}"/>
              </a:ext>
            </a:extLst>
          </p:cNvPr>
          <p:cNvSpPr txBox="1"/>
          <p:nvPr/>
        </p:nvSpPr>
        <p:spPr>
          <a:xfrm>
            <a:off x="1442526" y="3419252"/>
            <a:ext cx="6434773" cy="430887"/>
          </a:xfrm>
          <a:prstGeom prst="rect">
            <a:avLst/>
          </a:prstGeom>
          <a:noFill/>
        </p:spPr>
        <p:txBody>
          <a:bodyPr wrap="square">
            <a:spAutoFit/>
          </a:bodyPr>
          <a:lstStyle/>
          <a:p>
            <a:r>
              <a:rPr lang="en-US" sz="2200" b="1" i="1" dirty="0"/>
              <a:t>Basic Histone </a:t>
            </a:r>
            <a:r>
              <a:rPr lang="en-US" sz="2200" b="1" i="1" dirty="0" err="1"/>
              <a:t>Epiproteomics</a:t>
            </a:r>
            <a:r>
              <a:rPr lang="en-US" sz="2200" b="1" i="1" dirty="0"/>
              <a:t> Assays </a:t>
            </a:r>
            <a:endParaRPr lang="en-US" sz="2200" dirty="0"/>
          </a:p>
        </p:txBody>
      </p:sp>
      <p:sp>
        <p:nvSpPr>
          <p:cNvPr id="8" name="Rectangle 2">
            <a:extLst>
              <a:ext uri="{FF2B5EF4-FFF2-40B4-BE49-F238E27FC236}">
                <a16:creationId xmlns:a16="http://schemas.microsoft.com/office/drawing/2014/main" id="{68B65C46-5447-3AB5-4EF0-9A70A797E035}"/>
              </a:ext>
            </a:extLst>
          </p:cNvPr>
          <p:cNvSpPr>
            <a:spLocks noChangeArrowheads="1"/>
          </p:cNvSpPr>
          <p:nvPr/>
        </p:nvSpPr>
        <p:spPr bwMode="auto">
          <a:xfrm>
            <a:off x="563217" y="3840878"/>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a:t>
            </a:r>
          </a:p>
        </p:txBody>
      </p:sp>
      <p:pic>
        <p:nvPicPr>
          <p:cNvPr id="10" name="Picture 9" descr="A group of dogs sitting on a hill&#10;&#10;Description automatically generated">
            <a:extLst>
              <a:ext uri="{FF2B5EF4-FFF2-40B4-BE49-F238E27FC236}">
                <a16:creationId xmlns:a16="http://schemas.microsoft.com/office/drawing/2014/main" id="{D827F21D-9123-D4D1-984C-9676CFCB05F0}"/>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359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18050" y="5462587"/>
            <a:ext cx="685800" cy="73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cs typeface="ＭＳ Ｐゴシック" charset="-128"/>
            </a:endParaRPr>
          </a:p>
        </p:txBody>
      </p:sp>
      <p:pic>
        <p:nvPicPr>
          <p:cNvPr id="2458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667001"/>
            <a:ext cx="735806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auto">
          <a:xfrm>
            <a:off x="1524000" y="7620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t>Epigenetics and Cancer - Histone Modifications </a:t>
            </a:r>
          </a:p>
        </p:txBody>
      </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210" t="46429" r="3051" b="22350"/>
          <a:stretch/>
        </p:blipFill>
        <p:spPr bwMode="auto">
          <a:xfrm>
            <a:off x="4277032" y="936898"/>
            <a:ext cx="2428568" cy="173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157" t="61828" r="34934" b="9985"/>
          <a:stretch/>
        </p:blipFill>
        <p:spPr bwMode="auto">
          <a:xfrm>
            <a:off x="1752600" y="1785176"/>
            <a:ext cx="2524432" cy="156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28120" y="1210270"/>
            <a:ext cx="3335080" cy="923330"/>
          </a:xfrm>
          <a:prstGeom prst="rect">
            <a:avLst/>
          </a:prstGeom>
          <a:noFill/>
        </p:spPr>
        <p:txBody>
          <a:bodyPr wrap="none" rtlCol="0">
            <a:spAutoFit/>
          </a:bodyPr>
          <a:lstStyle/>
          <a:p>
            <a:r>
              <a:rPr lang="en-US" b="1" dirty="0"/>
              <a:t>Histone Acetyl </a:t>
            </a:r>
            <a:r>
              <a:rPr lang="en-US" b="1" dirty="0" err="1"/>
              <a:t>Transferase</a:t>
            </a:r>
            <a:r>
              <a:rPr lang="en-US" b="1" dirty="0"/>
              <a:t> (HAT) </a:t>
            </a:r>
          </a:p>
          <a:p>
            <a:r>
              <a:rPr lang="en-US" b="1" dirty="0"/>
              <a:t>Histone </a:t>
            </a:r>
            <a:r>
              <a:rPr lang="en-US" b="1" dirty="0" err="1"/>
              <a:t>Deacetylase</a:t>
            </a:r>
            <a:r>
              <a:rPr lang="en-US" b="1" dirty="0"/>
              <a:t> (HDAC) </a:t>
            </a:r>
          </a:p>
          <a:p>
            <a:r>
              <a:rPr lang="en-US" b="1" dirty="0"/>
              <a:t>Histone Methyltransferase</a:t>
            </a:r>
          </a:p>
        </p:txBody>
      </p:sp>
      <p:sp>
        <p:nvSpPr>
          <p:cNvPr id="3" name="TextBox 2">
            <a:extLst>
              <a:ext uri="{FF2B5EF4-FFF2-40B4-BE49-F238E27FC236}">
                <a16:creationId xmlns:a16="http://schemas.microsoft.com/office/drawing/2014/main" id="{A09B00C7-F0FB-CC8C-AD25-00B40CA48DD0}"/>
              </a:ext>
            </a:extLst>
          </p:cNvPr>
          <p:cNvSpPr txBox="1"/>
          <p:nvPr/>
        </p:nvSpPr>
        <p:spPr>
          <a:xfrm>
            <a:off x="8759687" y="6554788"/>
            <a:ext cx="3480210" cy="338554"/>
          </a:xfrm>
          <a:prstGeom prst="rect">
            <a:avLst/>
          </a:prstGeom>
          <a:noFill/>
        </p:spPr>
        <p:txBody>
          <a:bodyPr wrap="square">
            <a:spAutoFit/>
          </a:bodyPr>
          <a:lstStyle/>
          <a:p>
            <a:r>
              <a:rPr lang="en-US" sz="1600" b="1" dirty="0"/>
              <a:t>Archive Original - November 29, 2011</a:t>
            </a:r>
          </a:p>
        </p:txBody>
      </p:sp>
      <p:pic>
        <p:nvPicPr>
          <p:cNvPr id="4" name="Picture 3" descr="A group of dogs sitting on a hill&#10;&#10;Description automatically generated">
            <a:extLst>
              <a:ext uri="{FF2B5EF4-FFF2-40B4-BE49-F238E27FC236}">
                <a16:creationId xmlns:a16="http://schemas.microsoft.com/office/drawing/2014/main" id="{FA0004A8-4D40-411B-F4D0-73C31C8CE981}"/>
              </a:ext>
            </a:extLst>
          </p:cNvPr>
          <p:cNvPicPr>
            <a:picLocks noChangeAspect="1"/>
          </p:cNvPicPr>
          <p:nvPr/>
        </p:nvPicPr>
        <p:blipFill>
          <a:blip r:embed="rId5">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196982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477617" y="62616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t>Epigenetics and Cancer - Histone Modifications</a:t>
            </a:r>
          </a:p>
          <a:p>
            <a:pPr algn="ctr"/>
            <a:r>
              <a:rPr lang="en-US" sz="2400" i="1" dirty="0"/>
              <a:t>(2011)</a:t>
            </a:r>
            <a:r>
              <a:rPr lang="en-US" sz="3200" b="1" dirty="0"/>
              <a:t> </a:t>
            </a:r>
          </a:p>
        </p:txBody>
      </p:sp>
      <p:sp>
        <p:nvSpPr>
          <p:cNvPr id="9" name="TextBox 8"/>
          <p:cNvSpPr txBox="1"/>
          <p:nvPr/>
        </p:nvSpPr>
        <p:spPr>
          <a:xfrm>
            <a:off x="1600201" y="2209800"/>
            <a:ext cx="2166491" cy="369332"/>
          </a:xfrm>
          <a:prstGeom prst="rect">
            <a:avLst/>
          </a:prstGeom>
          <a:noFill/>
          <a:ln w="19050">
            <a:noFill/>
          </a:ln>
        </p:spPr>
        <p:txBody>
          <a:bodyPr wrap="none" rtlCol="0">
            <a:spAutoFit/>
          </a:bodyPr>
          <a:lstStyle/>
          <a:p>
            <a:r>
              <a:rPr lang="en-US" b="1" dirty="0"/>
              <a:t>Type of Modification</a:t>
            </a:r>
          </a:p>
        </p:txBody>
      </p:sp>
      <p:sp>
        <p:nvSpPr>
          <p:cNvPr id="10" name="TextBox 9"/>
          <p:cNvSpPr txBox="1"/>
          <p:nvPr/>
        </p:nvSpPr>
        <p:spPr>
          <a:xfrm>
            <a:off x="1752601" y="2590800"/>
            <a:ext cx="1949957" cy="369332"/>
          </a:xfrm>
          <a:prstGeom prst="rect">
            <a:avLst/>
          </a:prstGeom>
          <a:noFill/>
          <a:ln w="19050">
            <a:noFill/>
          </a:ln>
        </p:spPr>
        <p:txBody>
          <a:bodyPr wrap="none" rtlCol="0">
            <a:spAutoFit/>
          </a:bodyPr>
          <a:lstStyle/>
          <a:p>
            <a:r>
              <a:rPr lang="en-US" dirty="0"/>
              <a:t>Mono-methylation</a:t>
            </a:r>
          </a:p>
        </p:txBody>
      </p:sp>
      <p:sp>
        <p:nvSpPr>
          <p:cNvPr id="11" name="TextBox 10"/>
          <p:cNvSpPr txBox="1"/>
          <p:nvPr/>
        </p:nvSpPr>
        <p:spPr>
          <a:xfrm>
            <a:off x="1752601" y="2983468"/>
            <a:ext cx="1582869" cy="369332"/>
          </a:xfrm>
          <a:prstGeom prst="rect">
            <a:avLst/>
          </a:prstGeom>
          <a:noFill/>
          <a:ln w="19050">
            <a:noFill/>
          </a:ln>
        </p:spPr>
        <p:txBody>
          <a:bodyPr wrap="none" rtlCol="0">
            <a:spAutoFit/>
          </a:bodyPr>
          <a:lstStyle/>
          <a:p>
            <a:r>
              <a:rPr lang="en-US" dirty="0"/>
              <a:t>Di-methylation</a:t>
            </a:r>
          </a:p>
        </p:txBody>
      </p:sp>
      <p:sp>
        <p:nvSpPr>
          <p:cNvPr id="12" name="TextBox 11"/>
          <p:cNvSpPr txBox="1"/>
          <p:nvPr/>
        </p:nvSpPr>
        <p:spPr>
          <a:xfrm>
            <a:off x="1752600" y="3364468"/>
            <a:ext cx="1618264" cy="369332"/>
          </a:xfrm>
          <a:prstGeom prst="rect">
            <a:avLst/>
          </a:prstGeom>
          <a:noFill/>
          <a:ln w="19050">
            <a:noFill/>
          </a:ln>
        </p:spPr>
        <p:txBody>
          <a:bodyPr wrap="none" rtlCol="0">
            <a:spAutoFit/>
          </a:bodyPr>
          <a:lstStyle/>
          <a:p>
            <a:r>
              <a:rPr lang="en-US" dirty="0"/>
              <a:t>Tri-methylation</a:t>
            </a:r>
          </a:p>
        </p:txBody>
      </p:sp>
      <p:sp>
        <p:nvSpPr>
          <p:cNvPr id="13" name="TextBox 12"/>
          <p:cNvSpPr txBox="1"/>
          <p:nvPr/>
        </p:nvSpPr>
        <p:spPr>
          <a:xfrm>
            <a:off x="1752600" y="3745468"/>
            <a:ext cx="1245726" cy="369332"/>
          </a:xfrm>
          <a:prstGeom prst="rect">
            <a:avLst/>
          </a:prstGeom>
          <a:noFill/>
          <a:ln w="19050">
            <a:noFill/>
          </a:ln>
        </p:spPr>
        <p:txBody>
          <a:bodyPr wrap="none" rtlCol="0">
            <a:spAutoFit/>
          </a:bodyPr>
          <a:lstStyle/>
          <a:p>
            <a:r>
              <a:rPr lang="en-US" dirty="0"/>
              <a:t>Acetylation</a:t>
            </a:r>
          </a:p>
        </p:txBody>
      </p:sp>
      <p:sp>
        <p:nvSpPr>
          <p:cNvPr id="14" name="TextBox 13"/>
          <p:cNvSpPr txBox="1"/>
          <p:nvPr/>
        </p:nvSpPr>
        <p:spPr>
          <a:xfrm>
            <a:off x="3886201" y="2209800"/>
            <a:ext cx="914399" cy="369332"/>
          </a:xfrm>
          <a:prstGeom prst="rect">
            <a:avLst/>
          </a:prstGeom>
          <a:noFill/>
          <a:ln w="19050">
            <a:noFill/>
          </a:ln>
        </p:spPr>
        <p:txBody>
          <a:bodyPr wrap="square" rtlCol="0">
            <a:spAutoFit/>
          </a:bodyPr>
          <a:lstStyle/>
          <a:p>
            <a:pPr algn="ctr"/>
            <a:r>
              <a:rPr lang="en-US" b="1" dirty="0"/>
              <a:t>H3K4</a:t>
            </a:r>
          </a:p>
        </p:txBody>
      </p:sp>
      <p:sp>
        <p:nvSpPr>
          <p:cNvPr id="15" name="TextBox 14"/>
          <p:cNvSpPr txBox="1"/>
          <p:nvPr/>
        </p:nvSpPr>
        <p:spPr>
          <a:xfrm>
            <a:off x="4840107" y="2209800"/>
            <a:ext cx="951093" cy="369332"/>
          </a:xfrm>
          <a:prstGeom prst="rect">
            <a:avLst/>
          </a:prstGeom>
          <a:noFill/>
          <a:ln w="19050">
            <a:noFill/>
          </a:ln>
        </p:spPr>
        <p:txBody>
          <a:bodyPr wrap="square" rtlCol="0">
            <a:spAutoFit/>
          </a:bodyPr>
          <a:lstStyle/>
          <a:p>
            <a:pPr algn="ctr"/>
            <a:r>
              <a:rPr lang="en-US" b="1" dirty="0"/>
              <a:t>H3K9</a:t>
            </a:r>
          </a:p>
        </p:txBody>
      </p:sp>
      <p:sp>
        <p:nvSpPr>
          <p:cNvPr id="16" name="TextBox 15"/>
          <p:cNvSpPr txBox="1"/>
          <p:nvPr/>
        </p:nvSpPr>
        <p:spPr>
          <a:xfrm>
            <a:off x="5824623" y="2209800"/>
            <a:ext cx="880978" cy="369332"/>
          </a:xfrm>
          <a:prstGeom prst="rect">
            <a:avLst/>
          </a:prstGeom>
          <a:noFill/>
          <a:ln w="19050">
            <a:noFill/>
          </a:ln>
        </p:spPr>
        <p:txBody>
          <a:bodyPr wrap="square" rtlCol="0">
            <a:spAutoFit/>
          </a:bodyPr>
          <a:lstStyle/>
          <a:p>
            <a:pPr algn="ctr"/>
            <a:r>
              <a:rPr lang="en-US" b="1" dirty="0"/>
              <a:t>H3K14</a:t>
            </a:r>
          </a:p>
        </p:txBody>
      </p:sp>
      <p:sp>
        <p:nvSpPr>
          <p:cNvPr id="17" name="TextBox 16"/>
          <p:cNvSpPr txBox="1"/>
          <p:nvPr/>
        </p:nvSpPr>
        <p:spPr>
          <a:xfrm>
            <a:off x="6705602" y="2209800"/>
            <a:ext cx="951093" cy="369332"/>
          </a:xfrm>
          <a:prstGeom prst="rect">
            <a:avLst/>
          </a:prstGeom>
          <a:noFill/>
          <a:ln w="19050">
            <a:noFill/>
          </a:ln>
        </p:spPr>
        <p:txBody>
          <a:bodyPr wrap="square" rtlCol="0">
            <a:spAutoFit/>
          </a:bodyPr>
          <a:lstStyle/>
          <a:p>
            <a:pPr algn="ctr"/>
            <a:r>
              <a:rPr lang="en-US" b="1" dirty="0"/>
              <a:t>H3K27</a:t>
            </a:r>
          </a:p>
        </p:txBody>
      </p:sp>
      <p:sp>
        <p:nvSpPr>
          <p:cNvPr id="18" name="TextBox 17"/>
          <p:cNvSpPr txBox="1"/>
          <p:nvPr/>
        </p:nvSpPr>
        <p:spPr>
          <a:xfrm>
            <a:off x="7707669" y="2209800"/>
            <a:ext cx="990600" cy="369332"/>
          </a:xfrm>
          <a:prstGeom prst="rect">
            <a:avLst/>
          </a:prstGeom>
          <a:noFill/>
          <a:ln w="19050">
            <a:noFill/>
          </a:ln>
        </p:spPr>
        <p:txBody>
          <a:bodyPr wrap="square" rtlCol="0">
            <a:spAutoFit/>
          </a:bodyPr>
          <a:lstStyle/>
          <a:p>
            <a:pPr algn="ctr"/>
            <a:r>
              <a:rPr lang="en-US" b="1" dirty="0"/>
              <a:t>H3K79</a:t>
            </a:r>
          </a:p>
        </p:txBody>
      </p:sp>
      <p:sp>
        <p:nvSpPr>
          <p:cNvPr id="19" name="TextBox 18"/>
          <p:cNvSpPr txBox="1"/>
          <p:nvPr/>
        </p:nvSpPr>
        <p:spPr>
          <a:xfrm>
            <a:off x="8708755" y="2209800"/>
            <a:ext cx="980115" cy="369332"/>
          </a:xfrm>
          <a:prstGeom prst="rect">
            <a:avLst/>
          </a:prstGeom>
          <a:noFill/>
          <a:ln w="19050">
            <a:noFill/>
          </a:ln>
        </p:spPr>
        <p:txBody>
          <a:bodyPr wrap="square" rtlCol="0">
            <a:spAutoFit/>
          </a:bodyPr>
          <a:lstStyle/>
          <a:p>
            <a:pPr algn="ctr"/>
            <a:r>
              <a:rPr lang="en-US" b="1" dirty="0"/>
              <a:t>H3K20</a:t>
            </a:r>
          </a:p>
        </p:txBody>
      </p:sp>
      <p:sp>
        <p:nvSpPr>
          <p:cNvPr id="20" name="TextBox 19"/>
          <p:cNvSpPr txBox="1"/>
          <p:nvPr/>
        </p:nvSpPr>
        <p:spPr>
          <a:xfrm>
            <a:off x="9716907" y="2209800"/>
            <a:ext cx="951093" cy="369332"/>
          </a:xfrm>
          <a:prstGeom prst="rect">
            <a:avLst/>
          </a:prstGeom>
          <a:noFill/>
          <a:ln w="19050">
            <a:noFill/>
          </a:ln>
        </p:spPr>
        <p:txBody>
          <a:bodyPr wrap="square" rtlCol="0">
            <a:spAutoFit/>
          </a:bodyPr>
          <a:lstStyle/>
          <a:p>
            <a:pPr algn="ctr"/>
            <a:r>
              <a:rPr lang="en-US" b="1" dirty="0"/>
              <a:t>H2BK5</a:t>
            </a:r>
          </a:p>
        </p:txBody>
      </p:sp>
      <p:sp>
        <p:nvSpPr>
          <p:cNvPr id="21" name="TextBox 20"/>
          <p:cNvSpPr txBox="1"/>
          <p:nvPr/>
        </p:nvSpPr>
        <p:spPr>
          <a:xfrm>
            <a:off x="3849506" y="2648636"/>
            <a:ext cx="951094" cy="323165"/>
          </a:xfrm>
          <a:prstGeom prst="rect">
            <a:avLst/>
          </a:prstGeom>
          <a:noFill/>
          <a:ln w="19050">
            <a:noFill/>
          </a:ln>
        </p:spPr>
        <p:txBody>
          <a:bodyPr wrap="none" rtlCol="0">
            <a:spAutoFit/>
          </a:bodyPr>
          <a:lstStyle/>
          <a:p>
            <a:r>
              <a:rPr lang="en-US" sz="1500" dirty="0"/>
              <a:t>activation</a:t>
            </a:r>
          </a:p>
        </p:txBody>
      </p:sp>
      <p:sp>
        <p:nvSpPr>
          <p:cNvPr id="22" name="TextBox 21"/>
          <p:cNvSpPr txBox="1"/>
          <p:nvPr/>
        </p:nvSpPr>
        <p:spPr>
          <a:xfrm>
            <a:off x="3874731" y="3429001"/>
            <a:ext cx="951094" cy="323165"/>
          </a:xfrm>
          <a:prstGeom prst="rect">
            <a:avLst/>
          </a:prstGeom>
          <a:noFill/>
          <a:ln w="19050">
            <a:noFill/>
          </a:ln>
        </p:spPr>
        <p:txBody>
          <a:bodyPr wrap="none" rtlCol="0">
            <a:spAutoFit/>
          </a:bodyPr>
          <a:lstStyle/>
          <a:p>
            <a:r>
              <a:rPr lang="en-US" sz="1500"/>
              <a:t>activation</a:t>
            </a:r>
          </a:p>
        </p:txBody>
      </p:sp>
      <p:sp>
        <p:nvSpPr>
          <p:cNvPr id="23" name="TextBox 22"/>
          <p:cNvSpPr txBox="1"/>
          <p:nvPr/>
        </p:nvSpPr>
        <p:spPr>
          <a:xfrm>
            <a:off x="4840106" y="2648636"/>
            <a:ext cx="951094" cy="323165"/>
          </a:xfrm>
          <a:prstGeom prst="rect">
            <a:avLst/>
          </a:prstGeom>
          <a:noFill/>
          <a:ln w="19050">
            <a:noFill/>
          </a:ln>
        </p:spPr>
        <p:txBody>
          <a:bodyPr wrap="none" rtlCol="0">
            <a:spAutoFit/>
          </a:bodyPr>
          <a:lstStyle/>
          <a:p>
            <a:r>
              <a:rPr lang="en-US" sz="1500" dirty="0"/>
              <a:t>activation</a:t>
            </a:r>
          </a:p>
        </p:txBody>
      </p:sp>
      <p:sp>
        <p:nvSpPr>
          <p:cNvPr id="24" name="TextBox 23"/>
          <p:cNvSpPr txBox="1"/>
          <p:nvPr/>
        </p:nvSpPr>
        <p:spPr>
          <a:xfrm>
            <a:off x="4819541" y="3014247"/>
            <a:ext cx="1005083" cy="323165"/>
          </a:xfrm>
          <a:prstGeom prst="rect">
            <a:avLst/>
          </a:prstGeom>
          <a:noFill/>
          <a:ln w="19050">
            <a:noFill/>
          </a:ln>
        </p:spPr>
        <p:txBody>
          <a:bodyPr wrap="none" rtlCol="0">
            <a:spAutoFit/>
          </a:bodyPr>
          <a:lstStyle/>
          <a:p>
            <a:r>
              <a:rPr lang="en-US" sz="1500" dirty="0"/>
              <a:t>repression</a:t>
            </a:r>
          </a:p>
        </p:txBody>
      </p:sp>
      <p:sp>
        <p:nvSpPr>
          <p:cNvPr id="25" name="TextBox 24"/>
          <p:cNvSpPr txBox="1"/>
          <p:nvPr/>
        </p:nvSpPr>
        <p:spPr>
          <a:xfrm>
            <a:off x="4819541" y="3429001"/>
            <a:ext cx="1005083" cy="323165"/>
          </a:xfrm>
          <a:prstGeom prst="rect">
            <a:avLst/>
          </a:prstGeom>
          <a:noFill/>
          <a:ln w="19050">
            <a:noFill/>
          </a:ln>
        </p:spPr>
        <p:txBody>
          <a:bodyPr wrap="none" rtlCol="0">
            <a:spAutoFit/>
          </a:bodyPr>
          <a:lstStyle/>
          <a:p>
            <a:r>
              <a:rPr lang="en-US" sz="1500" dirty="0"/>
              <a:t>repression</a:t>
            </a:r>
          </a:p>
        </p:txBody>
      </p:sp>
      <p:sp>
        <p:nvSpPr>
          <p:cNvPr id="26" name="TextBox 25"/>
          <p:cNvSpPr txBox="1"/>
          <p:nvPr/>
        </p:nvSpPr>
        <p:spPr>
          <a:xfrm>
            <a:off x="5754506" y="3810001"/>
            <a:ext cx="951094" cy="323165"/>
          </a:xfrm>
          <a:prstGeom prst="rect">
            <a:avLst/>
          </a:prstGeom>
          <a:noFill/>
          <a:ln w="19050">
            <a:noFill/>
          </a:ln>
        </p:spPr>
        <p:txBody>
          <a:bodyPr wrap="none" rtlCol="0">
            <a:spAutoFit/>
          </a:bodyPr>
          <a:lstStyle/>
          <a:p>
            <a:r>
              <a:rPr lang="en-US" sz="1500" dirty="0"/>
              <a:t>activation</a:t>
            </a:r>
          </a:p>
        </p:txBody>
      </p:sp>
      <p:sp>
        <p:nvSpPr>
          <p:cNvPr id="27" name="TextBox 26"/>
          <p:cNvSpPr txBox="1"/>
          <p:nvPr/>
        </p:nvSpPr>
        <p:spPr>
          <a:xfrm>
            <a:off x="6705600" y="2648636"/>
            <a:ext cx="951094" cy="323165"/>
          </a:xfrm>
          <a:prstGeom prst="rect">
            <a:avLst/>
          </a:prstGeom>
          <a:noFill/>
          <a:ln w="19050">
            <a:noFill/>
          </a:ln>
        </p:spPr>
        <p:txBody>
          <a:bodyPr wrap="none" rtlCol="0">
            <a:spAutoFit/>
          </a:bodyPr>
          <a:lstStyle/>
          <a:p>
            <a:r>
              <a:rPr lang="en-US" sz="1500" dirty="0"/>
              <a:t>activation</a:t>
            </a:r>
          </a:p>
        </p:txBody>
      </p:sp>
      <p:sp>
        <p:nvSpPr>
          <p:cNvPr id="28" name="TextBox 27"/>
          <p:cNvSpPr txBox="1"/>
          <p:nvPr/>
        </p:nvSpPr>
        <p:spPr>
          <a:xfrm>
            <a:off x="6691118" y="3014247"/>
            <a:ext cx="1005083" cy="323165"/>
          </a:xfrm>
          <a:prstGeom prst="rect">
            <a:avLst/>
          </a:prstGeom>
          <a:noFill/>
          <a:ln w="19050">
            <a:noFill/>
          </a:ln>
        </p:spPr>
        <p:txBody>
          <a:bodyPr wrap="none" rtlCol="0">
            <a:spAutoFit/>
          </a:bodyPr>
          <a:lstStyle/>
          <a:p>
            <a:r>
              <a:rPr lang="en-US" sz="1500" dirty="0"/>
              <a:t>repression</a:t>
            </a:r>
          </a:p>
        </p:txBody>
      </p:sp>
      <p:sp>
        <p:nvSpPr>
          <p:cNvPr id="29" name="TextBox 28"/>
          <p:cNvSpPr txBox="1"/>
          <p:nvPr/>
        </p:nvSpPr>
        <p:spPr>
          <a:xfrm>
            <a:off x="6683647" y="3395247"/>
            <a:ext cx="1005083" cy="323165"/>
          </a:xfrm>
          <a:prstGeom prst="rect">
            <a:avLst/>
          </a:prstGeom>
          <a:noFill/>
          <a:ln w="19050">
            <a:noFill/>
          </a:ln>
        </p:spPr>
        <p:txBody>
          <a:bodyPr wrap="none" rtlCol="0">
            <a:spAutoFit/>
          </a:bodyPr>
          <a:lstStyle/>
          <a:p>
            <a:r>
              <a:rPr lang="en-US" sz="1500" dirty="0"/>
              <a:t>repression</a:t>
            </a:r>
          </a:p>
        </p:txBody>
      </p:sp>
      <p:sp>
        <p:nvSpPr>
          <p:cNvPr id="30" name="TextBox 29"/>
          <p:cNvSpPr txBox="1"/>
          <p:nvPr/>
        </p:nvSpPr>
        <p:spPr>
          <a:xfrm>
            <a:off x="7696200" y="2648636"/>
            <a:ext cx="951094" cy="323165"/>
          </a:xfrm>
          <a:prstGeom prst="rect">
            <a:avLst/>
          </a:prstGeom>
          <a:noFill/>
          <a:ln w="19050">
            <a:noFill/>
          </a:ln>
        </p:spPr>
        <p:txBody>
          <a:bodyPr wrap="none" rtlCol="0">
            <a:spAutoFit/>
          </a:bodyPr>
          <a:lstStyle/>
          <a:p>
            <a:r>
              <a:rPr lang="en-US" sz="1500" dirty="0"/>
              <a:t>activation</a:t>
            </a:r>
          </a:p>
        </p:txBody>
      </p:sp>
      <p:sp>
        <p:nvSpPr>
          <p:cNvPr id="31" name="TextBox 30"/>
          <p:cNvSpPr txBox="1"/>
          <p:nvPr/>
        </p:nvSpPr>
        <p:spPr>
          <a:xfrm>
            <a:off x="7696200" y="3014247"/>
            <a:ext cx="951094" cy="323165"/>
          </a:xfrm>
          <a:prstGeom prst="rect">
            <a:avLst/>
          </a:prstGeom>
          <a:noFill/>
          <a:ln w="19050">
            <a:noFill/>
          </a:ln>
        </p:spPr>
        <p:txBody>
          <a:bodyPr wrap="none" rtlCol="0">
            <a:spAutoFit/>
          </a:bodyPr>
          <a:lstStyle/>
          <a:p>
            <a:r>
              <a:rPr lang="en-US" sz="1500" dirty="0"/>
              <a:t>activation</a:t>
            </a:r>
          </a:p>
        </p:txBody>
      </p:sp>
      <p:sp>
        <p:nvSpPr>
          <p:cNvPr id="32" name="TextBox 31"/>
          <p:cNvSpPr txBox="1"/>
          <p:nvPr/>
        </p:nvSpPr>
        <p:spPr>
          <a:xfrm>
            <a:off x="7703672" y="3395247"/>
            <a:ext cx="1005083" cy="323165"/>
          </a:xfrm>
          <a:prstGeom prst="rect">
            <a:avLst/>
          </a:prstGeom>
          <a:noFill/>
          <a:ln w="19050">
            <a:noFill/>
          </a:ln>
        </p:spPr>
        <p:txBody>
          <a:bodyPr wrap="none" rtlCol="0">
            <a:spAutoFit/>
          </a:bodyPr>
          <a:lstStyle/>
          <a:p>
            <a:r>
              <a:rPr lang="en-US" sz="1500" dirty="0"/>
              <a:t>repression</a:t>
            </a:r>
          </a:p>
        </p:txBody>
      </p:sp>
      <p:sp>
        <p:nvSpPr>
          <p:cNvPr id="33" name="TextBox 32"/>
          <p:cNvSpPr txBox="1"/>
          <p:nvPr/>
        </p:nvSpPr>
        <p:spPr>
          <a:xfrm>
            <a:off x="8686800" y="2648636"/>
            <a:ext cx="951094" cy="323165"/>
          </a:xfrm>
          <a:prstGeom prst="rect">
            <a:avLst/>
          </a:prstGeom>
          <a:noFill/>
          <a:ln w="19050">
            <a:noFill/>
          </a:ln>
        </p:spPr>
        <p:txBody>
          <a:bodyPr wrap="none" rtlCol="0">
            <a:spAutoFit/>
          </a:bodyPr>
          <a:lstStyle/>
          <a:p>
            <a:r>
              <a:rPr lang="en-US" sz="1500" dirty="0"/>
              <a:t>activation</a:t>
            </a:r>
          </a:p>
        </p:txBody>
      </p:sp>
      <p:sp>
        <p:nvSpPr>
          <p:cNvPr id="34" name="TextBox 33"/>
          <p:cNvSpPr txBox="1"/>
          <p:nvPr/>
        </p:nvSpPr>
        <p:spPr>
          <a:xfrm>
            <a:off x="9716906" y="2648636"/>
            <a:ext cx="951094" cy="323165"/>
          </a:xfrm>
          <a:prstGeom prst="rect">
            <a:avLst/>
          </a:prstGeom>
          <a:noFill/>
          <a:ln w="19050">
            <a:noFill/>
          </a:ln>
        </p:spPr>
        <p:txBody>
          <a:bodyPr wrap="none" rtlCol="0">
            <a:spAutoFit/>
          </a:bodyPr>
          <a:lstStyle/>
          <a:p>
            <a:r>
              <a:rPr lang="en-US" sz="1500" dirty="0"/>
              <a:t>activation</a:t>
            </a:r>
          </a:p>
        </p:txBody>
      </p:sp>
      <p:sp>
        <p:nvSpPr>
          <p:cNvPr id="35" name="TextBox 34"/>
          <p:cNvSpPr txBox="1"/>
          <p:nvPr/>
        </p:nvSpPr>
        <p:spPr>
          <a:xfrm>
            <a:off x="9662918" y="3395247"/>
            <a:ext cx="1005083" cy="323165"/>
          </a:xfrm>
          <a:prstGeom prst="rect">
            <a:avLst/>
          </a:prstGeom>
          <a:noFill/>
          <a:ln w="19050">
            <a:noFill/>
          </a:ln>
        </p:spPr>
        <p:txBody>
          <a:bodyPr wrap="none" rtlCol="0">
            <a:spAutoFit/>
          </a:bodyPr>
          <a:lstStyle/>
          <a:p>
            <a:r>
              <a:rPr lang="en-US" sz="1500" dirty="0"/>
              <a:t>repression</a:t>
            </a:r>
          </a:p>
        </p:txBody>
      </p:sp>
      <p:sp>
        <p:nvSpPr>
          <p:cNvPr id="36" name="Rectangle 35"/>
          <p:cNvSpPr/>
          <p:nvPr/>
        </p:nvSpPr>
        <p:spPr>
          <a:xfrm>
            <a:off x="1600200" y="2209800"/>
            <a:ext cx="9067800" cy="1981200"/>
          </a:xfrm>
          <a:prstGeom prst="rect">
            <a:avLst/>
          </a:prstGeom>
          <a:no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00200" y="2590800"/>
            <a:ext cx="9067800" cy="11854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00200" y="3005554"/>
            <a:ext cx="9067800" cy="3589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600201" y="2209800"/>
            <a:ext cx="2247113" cy="198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39487" y="2209800"/>
            <a:ext cx="4849382" cy="198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18619" y="2209800"/>
            <a:ext cx="2879651" cy="198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05601" y="2209800"/>
            <a:ext cx="1002069" cy="198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40106" y="3810001"/>
            <a:ext cx="951094" cy="323165"/>
          </a:xfrm>
          <a:prstGeom prst="rect">
            <a:avLst/>
          </a:prstGeom>
          <a:noFill/>
          <a:ln w="19050">
            <a:noFill/>
          </a:ln>
        </p:spPr>
        <p:txBody>
          <a:bodyPr wrap="none" rtlCol="0">
            <a:spAutoFit/>
          </a:bodyPr>
          <a:lstStyle/>
          <a:p>
            <a:r>
              <a:rPr lang="en-US" sz="1500" dirty="0"/>
              <a:t>activation</a:t>
            </a:r>
          </a:p>
        </p:txBody>
      </p:sp>
      <p:sp>
        <p:nvSpPr>
          <p:cNvPr id="4" name="TextBox 3">
            <a:extLst>
              <a:ext uri="{FF2B5EF4-FFF2-40B4-BE49-F238E27FC236}">
                <a16:creationId xmlns:a16="http://schemas.microsoft.com/office/drawing/2014/main" id="{66C78512-BD4C-2FFA-60BC-54E0BAB06891}"/>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5" name="Picture 4" descr="A group of dogs sitting on a hill&#10;&#10;Description automatically generated">
            <a:extLst>
              <a:ext uri="{FF2B5EF4-FFF2-40B4-BE49-F238E27FC236}">
                <a16:creationId xmlns:a16="http://schemas.microsoft.com/office/drawing/2014/main" id="{E0DD045C-75E3-C643-C916-2F0BCAA1E502}"/>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16647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NU_DOM_FSM_Feb17_2009"/>
          <p:cNvPicPr>
            <a:picLocks noChangeAspect="1"/>
          </p:cNvPicPr>
          <p:nvPr/>
        </p:nvPicPr>
        <p:blipFill rotWithShape="1">
          <a:blip r:embed="rId3">
            <a:extLst>
              <a:ext uri="{28A0092B-C50C-407E-A947-70E740481C1C}">
                <a14:useLocalDpi xmlns:a14="http://schemas.microsoft.com/office/drawing/2010/main" val="0"/>
              </a:ext>
            </a:extLst>
          </a:blip>
          <a:srcRect t="3480"/>
          <a:stretch/>
        </p:blipFill>
        <p:spPr bwMode="auto">
          <a:xfrm>
            <a:off x="1828800" y="624840"/>
            <a:ext cx="8610600" cy="623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524000" y="4006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t>Epigenetics and Cancer - Histone Modifications </a:t>
            </a:r>
          </a:p>
        </p:txBody>
      </p:sp>
      <p:sp>
        <p:nvSpPr>
          <p:cNvPr id="2" name="TextBox 1">
            <a:extLst>
              <a:ext uri="{FF2B5EF4-FFF2-40B4-BE49-F238E27FC236}">
                <a16:creationId xmlns:a16="http://schemas.microsoft.com/office/drawing/2014/main" id="{B48AA502-6D54-6F8E-4A81-16C3E6B08098}"/>
              </a:ext>
            </a:extLst>
          </p:cNvPr>
          <p:cNvSpPr txBox="1"/>
          <p:nvPr/>
        </p:nvSpPr>
        <p:spPr>
          <a:xfrm>
            <a:off x="8759687" y="6554788"/>
            <a:ext cx="3480210" cy="338554"/>
          </a:xfrm>
          <a:prstGeom prst="rect">
            <a:avLst/>
          </a:prstGeom>
          <a:noFill/>
        </p:spPr>
        <p:txBody>
          <a:bodyPr wrap="square">
            <a:spAutoFit/>
          </a:bodyPr>
          <a:lstStyle/>
          <a:p>
            <a:r>
              <a:rPr lang="en-US" sz="1600" b="1" dirty="0"/>
              <a:t>Archive Original - November 29, 2011</a:t>
            </a:r>
          </a:p>
        </p:txBody>
      </p:sp>
      <p:pic>
        <p:nvPicPr>
          <p:cNvPr id="4" name="Picture 3" descr="A group of dogs sitting on a hill&#10;&#10;Description automatically generated">
            <a:extLst>
              <a:ext uri="{FF2B5EF4-FFF2-40B4-BE49-F238E27FC236}">
                <a16:creationId xmlns:a16="http://schemas.microsoft.com/office/drawing/2014/main" id="{FA2573F4-ACAA-430E-45FB-3DBB054C7B77}"/>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37138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1751122" y="2247784"/>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905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33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86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417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95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48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528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799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323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43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19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6467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572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105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2578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334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6373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183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43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3231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77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0089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239001" y="2247784"/>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296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677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0569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0134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2108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03632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543801" y="2586396"/>
            <a:ext cx="1545423" cy="1569660"/>
          </a:xfrm>
          <a:prstGeom prst="rect">
            <a:avLst/>
          </a:prstGeom>
        </p:spPr>
        <p:txBody>
          <a:bodyPr wrap="none">
            <a:spAutoFit/>
          </a:bodyPr>
          <a:lstStyle/>
          <a:p>
            <a:r>
              <a:rPr lang="en-US" sz="2400" b="1" dirty="0"/>
              <a:t>Bottom up</a:t>
            </a:r>
          </a:p>
          <a:p>
            <a:endParaRPr lang="en-US" sz="2400" b="1" dirty="0"/>
          </a:p>
          <a:p>
            <a:r>
              <a:rPr lang="en-US" sz="2400" b="1" dirty="0"/>
              <a:t>Trypsin </a:t>
            </a:r>
          </a:p>
          <a:p>
            <a:r>
              <a:rPr lang="en-US" sz="2400" b="1" dirty="0"/>
              <a:t>Digestion</a:t>
            </a:r>
          </a:p>
        </p:txBody>
      </p:sp>
      <p:sp>
        <p:nvSpPr>
          <p:cNvPr id="43" name="TextBox 42"/>
          <p:cNvSpPr txBox="1"/>
          <p:nvPr/>
        </p:nvSpPr>
        <p:spPr>
          <a:xfrm>
            <a:off x="1524000" y="6107668"/>
            <a:ext cx="9144000" cy="369332"/>
          </a:xfrm>
          <a:prstGeom prst="rect">
            <a:avLst/>
          </a:prstGeom>
          <a:noFill/>
        </p:spPr>
        <p:txBody>
          <a:bodyPr wrap="square" rtlCol="0">
            <a:spAutoFit/>
          </a:bodyPr>
          <a:lstStyle/>
          <a:p>
            <a:pPr algn="ctr"/>
            <a:r>
              <a:rPr lang="en-US" b="1" dirty="0"/>
              <a:t>Other Common Strategies Developed – Glu C /Asp N/Arg C and chemical derivatization.</a:t>
            </a:r>
          </a:p>
        </p:txBody>
      </p:sp>
      <p:sp>
        <p:nvSpPr>
          <p:cNvPr id="122" name="Rectangle 121"/>
          <p:cNvSpPr/>
          <p:nvPr/>
        </p:nvSpPr>
        <p:spPr>
          <a:xfrm>
            <a:off x="1524000" y="1914436"/>
            <a:ext cx="9144000" cy="400110"/>
          </a:xfrm>
          <a:prstGeom prst="rect">
            <a:avLst/>
          </a:prstGeom>
        </p:spPr>
        <p:txBody>
          <a:bodyPr wrap="square">
            <a:spAutoFit/>
          </a:bodyPr>
          <a:lstStyle/>
          <a:p>
            <a:r>
              <a:rPr lang="en-US" sz="900" dirty="0"/>
              <a:t>ART</a:t>
            </a:r>
            <a:r>
              <a:rPr lang="en-US" sz="2000" b="1" dirty="0">
                <a:solidFill>
                  <a:srgbClr val="FF0000"/>
                </a:solidFill>
              </a:rPr>
              <a:t>K</a:t>
            </a:r>
            <a:r>
              <a:rPr lang="en-US" sz="900" dirty="0"/>
              <a:t>QTAR</a:t>
            </a:r>
            <a:r>
              <a:rPr lang="en-US" sz="2000" b="1" dirty="0">
                <a:solidFill>
                  <a:srgbClr val="FF0000"/>
                </a:solidFill>
              </a:rPr>
              <a:t>K</a:t>
            </a:r>
            <a:r>
              <a:rPr lang="en-US" sz="900" dirty="0"/>
              <a:t>STGG</a:t>
            </a:r>
            <a:r>
              <a:rPr lang="en-US" sz="2000" b="1" dirty="0">
                <a:solidFill>
                  <a:srgbClr val="FF0000"/>
                </a:solidFill>
              </a:rPr>
              <a:t>K</a:t>
            </a:r>
            <a:r>
              <a:rPr lang="en-US" sz="900" dirty="0"/>
              <a:t>APR</a:t>
            </a:r>
            <a:r>
              <a:rPr lang="en-US" sz="2000" b="1" dirty="0">
                <a:solidFill>
                  <a:srgbClr val="FF0000"/>
                </a:solidFill>
              </a:rPr>
              <a:t>K</a:t>
            </a:r>
            <a:r>
              <a:rPr lang="en-US" sz="900" dirty="0"/>
              <a:t>QLATKAAR</a:t>
            </a:r>
            <a:r>
              <a:rPr lang="en-US" sz="2000" b="1" dirty="0">
                <a:solidFill>
                  <a:srgbClr val="FF0000"/>
                </a:solidFill>
              </a:rPr>
              <a:t>K</a:t>
            </a:r>
            <a:r>
              <a:rPr lang="en-US" sz="900" dirty="0"/>
              <a:t>SAPATGGV</a:t>
            </a:r>
            <a:r>
              <a:rPr lang="en-US" sz="2000" b="1" dirty="0">
                <a:solidFill>
                  <a:srgbClr val="FF0000"/>
                </a:solidFill>
              </a:rPr>
              <a:t>K</a:t>
            </a:r>
            <a:r>
              <a:rPr lang="en-US" sz="900" dirty="0"/>
              <a:t>KPHRYRPGTVALREIRRYQ</a:t>
            </a:r>
            <a:r>
              <a:rPr lang="en-US" sz="2000" b="1" dirty="0">
                <a:solidFill>
                  <a:srgbClr val="FF0000"/>
                </a:solidFill>
              </a:rPr>
              <a:t>K</a:t>
            </a:r>
            <a:r>
              <a:rPr lang="en-US" sz="900" dirty="0"/>
              <a:t>STELLIRKLPFQRLVREIAQDF</a:t>
            </a:r>
            <a:r>
              <a:rPr lang="en-US" sz="2000" b="1" dirty="0">
                <a:solidFill>
                  <a:srgbClr val="FF0000"/>
                </a:solidFill>
              </a:rPr>
              <a:t>K</a:t>
            </a:r>
            <a:r>
              <a:rPr lang="en-US" sz="950" dirty="0"/>
              <a:t>TDLRFQSSAVMALQEASEAYLVGLFEDTNLCAIHAKRVTIMPKDIQLARRIRGERA</a:t>
            </a:r>
          </a:p>
        </p:txBody>
      </p:sp>
      <p:grpSp>
        <p:nvGrpSpPr>
          <p:cNvPr id="139" name="Group 138"/>
          <p:cNvGrpSpPr/>
          <p:nvPr/>
        </p:nvGrpSpPr>
        <p:grpSpPr>
          <a:xfrm>
            <a:off x="1828801" y="1066800"/>
            <a:ext cx="5725969" cy="1066800"/>
            <a:chOff x="304800" y="1066800"/>
            <a:chExt cx="5725969" cy="1066800"/>
          </a:xfrm>
        </p:grpSpPr>
        <p:sp>
          <p:nvSpPr>
            <p:cNvPr id="140" name="TextBox 139"/>
            <p:cNvSpPr txBox="1"/>
            <p:nvPr/>
          </p:nvSpPr>
          <p:spPr>
            <a:xfrm>
              <a:off x="304800" y="1764268"/>
              <a:ext cx="301686" cy="369332"/>
            </a:xfrm>
            <a:prstGeom prst="rect">
              <a:avLst/>
            </a:prstGeom>
            <a:noFill/>
          </p:spPr>
          <p:txBody>
            <a:bodyPr wrap="none" rtlCol="0">
              <a:spAutoFit/>
            </a:bodyPr>
            <a:lstStyle/>
            <a:p>
              <a:r>
                <a:rPr lang="en-US" b="1" dirty="0">
                  <a:solidFill>
                    <a:srgbClr val="FF0000"/>
                  </a:solidFill>
                </a:rPr>
                <a:t>4</a:t>
              </a:r>
            </a:p>
          </p:txBody>
        </p:sp>
        <p:sp>
          <p:nvSpPr>
            <p:cNvPr id="141" name="TextBox 140"/>
            <p:cNvSpPr txBox="1"/>
            <p:nvPr/>
          </p:nvSpPr>
          <p:spPr>
            <a:xfrm>
              <a:off x="685800" y="1752600"/>
              <a:ext cx="301686" cy="369332"/>
            </a:xfrm>
            <a:prstGeom prst="rect">
              <a:avLst/>
            </a:prstGeom>
            <a:noFill/>
          </p:spPr>
          <p:txBody>
            <a:bodyPr wrap="none" rtlCol="0">
              <a:spAutoFit/>
            </a:bodyPr>
            <a:lstStyle/>
            <a:p>
              <a:r>
                <a:rPr lang="en-US" b="1" dirty="0">
                  <a:solidFill>
                    <a:srgbClr val="FF0000"/>
                  </a:solidFill>
                </a:rPr>
                <a:t>9</a:t>
              </a:r>
            </a:p>
          </p:txBody>
        </p:sp>
        <p:sp>
          <p:nvSpPr>
            <p:cNvPr id="142" name="TextBox 141"/>
            <p:cNvSpPr txBox="1"/>
            <p:nvPr/>
          </p:nvSpPr>
          <p:spPr>
            <a:xfrm>
              <a:off x="990600" y="1764268"/>
              <a:ext cx="418704" cy="369332"/>
            </a:xfrm>
            <a:prstGeom prst="rect">
              <a:avLst/>
            </a:prstGeom>
            <a:noFill/>
          </p:spPr>
          <p:txBody>
            <a:bodyPr wrap="none" rtlCol="0">
              <a:spAutoFit/>
            </a:bodyPr>
            <a:lstStyle/>
            <a:p>
              <a:r>
                <a:rPr lang="en-US" b="1" dirty="0">
                  <a:solidFill>
                    <a:srgbClr val="FF0000"/>
                  </a:solidFill>
                </a:rPr>
                <a:t>14</a:t>
              </a:r>
            </a:p>
          </p:txBody>
        </p:sp>
        <p:sp>
          <p:nvSpPr>
            <p:cNvPr id="143" name="TextBox 142"/>
            <p:cNvSpPr txBox="1"/>
            <p:nvPr/>
          </p:nvSpPr>
          <p:spPr>
            <a:xfrm>
              <a:off x="1447800" y="1764268"/>
              <a:ext cx="418704" cy="369332"/>
            </a:xfrm>
            <a:prstGeom prst="rect">
              <a:avLst/>
            </a:prstGeom>
            <a:noFill/>
          </p:spPr>
          <p:txBody>
            <a:bodyPr wrap="none" rtlCol="0">
              <a:spAutoFit/>
            </a:bodyPr>
            <a:lstStyle/>
            <a:p>
              <a:r>
                <a:rPr lang="en-US" b="1" dirty="0">
                  <a:solidFill>
                    <a:srgbClr val="FF0000"/>
                  </a:solidFill>
                </a:rPr>
                <a:t>18</a:t>
              </a:r>
            </a:p>
          </p:txBody>
        </p:sp>
        <p:sp>
          <p:nvSpPr>
            <p:cNvPr id="144" name="TextBox 143"/>
            <p:cNvSpPr txBox="1"/>
            <p:nvPr/>
          </p:nvSpPr>
          <p:spPr>
            <a:xfrm>
              <a:off x="2095896" y="1764268"/>
              <a:ext cx="418704" cy="369332"/>
            </a:xfrm>
            <a:prstGeom prst="rect">
              <a:avLst/>
            </a:prstGeom>
            <a:noFill/>
          </p:spPr>
          <p:txBody>
            <a:bodyPr wrap="none" rtlCol="0">
              <a:spAutoFit/>
            </a:bodyPr>
            <a:lstStyle/>
            <a:p>
              <a:r>
                <a:rPr lang="en-US" b="1" dirty="0">
                  <a:solidFill>
                    <a:srgbClr val="FF0000"/>
                  </a:solidFill>
                </a:rPr>
                <a:t>27</a:t>
              </a:r>
            </a:p>
          </p:txBody>
        </p:sp>
        <p:sp>
          <p:nvSpPr>
            <p:cNvPr id="145" name="TextBox 144"/>
            <p:cNvSpPr txBox="1"/>
            <p:nvPr/>
          </p:nvSpPr>
          <p:spPr>
            <a:xfrm>
              <a:off x="2705496" y="1764268"/>
              <a:ext cx="418704" cy="369332"/>
            </a:xfrm>
            <a:prstGeom prst="rect">
              <a:avLst/>
            </a:prstGeom>
            <a:noFill/>
          </p:spPr>
          <p:txBody>
            <a:bodyPr wrap="none" rtlCol="0">
              <a:spAutoFit/>
            </a:bodyPr>
            <a:lstStyle/>
            <a:p>
              <a:r>
                <a:rPr lang="en-US" b="1" dirty="0">
                  <a:solidFill>
                    <a:srgbClr val="FF0000"/>
                  </a:solidFill>
                </a:rPr>
                <a:t>36</a:t>
              </a:r>
            </a:p>
          </p:txBody>
        </p:sp>
        <p:sp>
          <p:nvSpPr>
            <p:cNvPr id="146" name="TextBox 145"/>
            <p:cNvSpPr txBox="1"/>
            <p:nvPr/>
          </p:nvSpPr>
          <p:spPr>
            <a:xfrm>
              <a:off x="4000896" y="1764268"/>
              <a:ext cx="418704" cy="369332"/>
            </a:xfrm>
            <a:prstGeom prst="rect">
              <a:avLst/>
            </a:prstGeom>
            <a:noFill/>
          </p:spPr>
          <p:txBody>
            <a:bodyPr wrap="none" rtlCol="0">
              <a:spAutoFit/>
            </a:bodyPr>
            <a:lstStyle/>
            <a:p>
              <a:r>
                <a:rPr lang="en-US" b="1" dirty="0">
                  <a:solidFill>
                    <a:srgbClr val="FF0000"/>
                  </a:solidFill>
                </a:rPr>
                <a:t>56</a:t>
              </a:r>
            </a:p>
          </p:txBody>
        </p:sp>
        <p:sp>
          <p:nvSpPr>
            <p:cNvPr id="147" name="TextBox 146"/>
            <p:cNvSpPr txBox="1"/>
            <p:nvPr/>
          </p:nvSpPr>
          <p:spPr>
            <a:xfrm>
              <a:off x="5334000" y="1764268"/>
              <a:ext cx="418704" cy="369332"/>
            </a:xfrm>
            <a:prstGeom prst="rect">
              <a:avLst/>
            </a:prstGeom>
            <a:noFill/>
          </p:spPr>
          <p:txBody>
            <a:bodyPr wrap="none" rtlCol="0">
              <a:spAutoFit/>
            </a:bodyPr>
            <a:lstStyle/>
            <a:p>
              <a:r>
                <a:rPr lang="en-US" b="1" dirty="0">
                  <a:solidFill>
                    <a:srgbClr val="FF0000"/>
                  </a:solidFill>
                </a:rPr>
                <a:t>79</a:t>
              </a:r>
            </a:p>
          </p:txBody>
        </p:sp>
        <p:sp>
          <p:nvSpPr>
            <p:cNvPr id="148" name="TextBox 147"/>
            <p:cNvSpPr txBox="1"/>
            <p:nvPr/>
          </p:nvSpPr>
          <p:spPr>
            <a:xfrm>
              <a:off x="838200" y="1524000"/>
              <a:ext cx="564578" cy="369332"/>
            </a:xfrm>
            <a:prstGeom prst="rect">
              <a:avLst/>
            </a:prstGeom>
            <a:noFill/>
          </p:spPr>
          <p:txBody>
            <a:bodyPr wrap="none" rtlCol="0">
              <a:spAutoFit/>
            </a:bodyPr>
            <a:lstStyle/>
            <a:p>
              <a:r>
                <a:rPr lang="en-US" b="1" dirty="0">
                  <a:solidFill>
                    <a:srgbClr val="FF0000"/>
                  </a:solidFill>
                </a:rPr>
                <a:t>(Ac)</a:t>
              </a:r>
            </a:p>
          </p:txBody>
        </p:sp>
        <p:sp>
          <p:nvSpPr>
            <p:cNvPr id="149" name="TextBox 148"/>
            <p:cNvSpPr txBox="1"/>
            <p:nvPr/>
          </p:nvSpPr>
          <p:spPr>
            <a:xfrm>
              <a:off x="3962400" y="1535668"/>
              <a:ext cx="564578" cy="369332"/>
            </a:xfrm>
            <a:prstGeom prst="rect">
              <a:avLst/>
            </a:prstGeom>
            <a:noFill/>
          </p:spPr>
          <p:txBody>
            <a:bodyPr wrap="none" rtlCol="0">
              <a:spAutoFit/>
            </a:bodyPr>
            <a:lstStyle/>
            <a:p>
              <a:r>
                <a:rPr lang="en-US" b="1" dirty="0">
                  <a:solidFill>
                    <a:srgbClr val="FF0000"/>
                  </a:solidFill>
                </a:rPr>
                <a:t>(Ac)</a:t>
              </a:r>
            </a:p>
          </p:txBody>
        </p:sp>
        <p:sp>
          <p:nvSpPr>
            <p:cNvPr id="150" name="TextBox 149"/>
            <p:cNvSpPr txBox="1"/>
            <p:nvPr/>
          </p:nvSpPr>
          <p:spPr>
            <a:xfrm>
              <a:off x="2667000" y="1535668"/>
              <a:ext cx="564578" cy="369332"/>
            </a:xfrm>
            <a:prstGeom prst="rect">
              <a:avLst/>
            </a:prstGeom>
            <a:noFill/>
          </p:spPr>
          <p:txBody>
            <a:bodyPr wrap="none" rtlCol="0">
              <a:spAutoFit/>
            </a:bodyPr>
            <a:lstStyle/>
            <a:p>
              <a:r>
                <a:rPr lang="en-US" b="1" dirty="0">
                  <a:solidFill>
                    <a:srgbClr val="FF0000"/>
                  </a:solidFill>
                </a:rPr>
                <a:t>(Ac)</a:t>
              </a:r>
            </a:p>
          </p:txBody>
        </p:sp>
        <p:sp>
          <p:nvSpPr>
            <p:cNvPr id="151" name="TextBox 150"/>
            <p:cNvSpPr txBox="1"/>
            <p:nvPr/>
          </p:nvSpPr>
          <p:spPr>
            <a:xfrm>
              <a:off x="5257800" y="1524000"/>
              <a:ext cx="772969" cy="369332"/>
            </a:xfrm>
            <a:prstGeom prst="rect">
              <a:avLst/>
            </a:prstGeom>
            <a:noFill/>
          </p:spPr>
          <p:txBody>
            <a:bodyPr wrap="none" rtlCol="0">
              <a:spAutoFit/>
            </a:bodyPr>
            <a:lstStyle/>
            <a:p>
              <a:r>
                <a:rPr lang="en-US" b="1" dirty="0">
                  <a:solidFill>
                    <a:srgbClr val="FF0000"/>
                  </a:solidFill>
                </a:rPr>
                <a:t>(Me#)</a:t>
              </a:r>
            </a:p>
          </p:txBody>
        </p:sp>
        <p:sp>
          <p:nvSpPr>
            <p:cNvPr id="152" name="TextBox 151"/>
            <p:cNvSpPr txBox="1"/>
            <p:nvPr/>
          </p:nvSpPr>
          <p:spPr>
            <a:xfrm>
              <a:off x="446231" y="1066800"/>
              <a:ext cx="761747" cy="369332"/>
            </a:xfrm>
            <a:prstGeom prst="rect">
              <a:avLst/>
            </a:prstGeom>
            <a:noFill/>
          </p:spPr>
          <p:txBody>
            <a:bodyPr wrap="none" rtlCol="0">
              <a:spAutoFit/>
            </a:bodyPr>
            <a:lstStyle/>
            <a:p>
              <a:r>
                <a:rPr lang="en-US" b="1" dirty="0">
                  <a:solidFill>
                    <a:srgbClr val="FF0000"/>
                  </a:solidFill>
                </a:rPr>
                <a:t>(Me#)</a:t>
              </a:r>
            </a:p>
          </p:txBody>
        </p:sp>
        <p:cxnSp>
          <p:nvCxnSpPr>
            <p:cNvPr id="153" name="Straight Arrow Connector 152"/>
            <p:cNvCxnSpPr>
              <a:stCxn id="152" idx="2"/>
              <a:endCxn id="140" idx="0"/>
            </p:cNvCxnSpPr>
            <p:nvPr/>
          </p:nvCxnSpPr>
          <p:spPr>
            <a:xfrm flipH="1">
              <a:off x="455643" y="1436132"/>
              <a:ext cx="371462" cy="328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2" idx="2"/>
              <a:endCxn id="141" idx="0"/>
            </p:cNvCxnSpPr>
            <p:nvPr/>
          </p:nvCxnSpPr>
          <p:spPr>
            <a:xfrm>
              <a:off x="827105" y="1436132"/>
              <a:ext cx="9538" cy="3164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303877" y="1459468"/>
              <a:ext cx="772969" cy="369332"/>
            </a:xfrm>
            <a:prstGeom prst="rect">
              <a:avLst/>
            </a:prstGeom>
            <a:noFill/>
          </p:spPr>
          <p:txBody>
            <a:bodyPr wrap="none" rtlCol="0">
              <a:spAutoFit/>
            </a:bodyPr>
            <a:lstStyle/>
            <a:p>
              <a:r>
                <a:rPr lang="en-US" b="1" dirty="0">
                  <a:solidFill>
                    <a:srgbClr val="FF0000"/>
                  </a:solidFill>
                </a:rPr>
                <a:t>(Me#)</a:t>
              </a:r>
            </a:p>
          </p:txBody>
        </p:sp>
        <p:sp>
          <p:nvSpPr>
            <p:cNvPr id="156" name="TextBox 155"/>
            <p:cNvSpPr txBox="1"/>
            <p:nvPr/>
          </p:nvSpPr>
          <p:spPr>
            <a:xfrm>
              <a:off x="1970231" y="1459468"/>
              <a:ext cx="772969" cy="369332"/>
            </a:xfrm>
            <a:prstGeom prst="rect">
              <a:avLst/>
            </a:prstGeom>
            <a:noFill/>
          </p:spPr>
          <p:txBody>
            <a:bodyPr wrap="none" rtlCol="0">
              <a:spAutoFit/>
            </a:bodyPr>
            <a:lstStyle/>
            <a:p>
              <a:r>
                <a:rPr lang="en-US" b="1" dirty="0">
                  <a:solidFill>
                    <a:srgbClr val="FF0000"/>
                  </a:solidFill>
                </a:rPr>
                <a:t>(Me#)</a:t>
              </a:r>
            </a:p>
          </p:txBody>
        </p:sp>
      </p:grpSp>
      <p:sp>
        <p:nvSpPr>
          <p:cNvPr id="88" name="Rectangle 2"/>
          <p:cNvSpPr>
            <a:spLocks noChangeArrowheads="1"/>
          </p:cNvSpPr>
          <p:nvPr/>
        </p:nvSpPr>
        <p:spPr bwMode="auto">
          <a:xfrm>
            <a:off x="1524000" y="174621"/>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a:t>
            </a:r>
          </a:p>
        </p:txBody>
      </p:sp>
      <p:sp>
        <p:nvSpPr>
          <p:cNvPr id="2" name="TextBox 1">
            <a:extLst>
              <a:ext uri="{FF2B5EF4-FFF2-40B4-BE49-F238E27FC236}">
                <a16:creationId xmlns:a16="http://schemas.microsoft.com/office/drawing/2014/main" id="{1F25C0EC-1C51-9147-9743-6E5816F454DF}"/>
              </a:ext>
            </a:extLst>
          </p:cNvPr>
          <p:cNvSpPr txBox="1"/>
          <p:nvPr/>
        </p:nvSpPr>
        <p:spPr>
          <a:xfrm>
            <a:off x="8759687" y="6554788"/>
            <a:ext cx="3480210" cy="338554"/>
          </a:xfrm>
          <a:prstGeom prst="rect">
            <a:avLst/>
          </a:prstGeom>
          <a:noFill/>
        </p:spPr>
        <p:txBody>
          <a:bodyPr wrap="square">
            <a:spAutoFit/>
          </a:bodyPr>
          <a:lstStyle/>
          <a:p>
            <a:r>
              <a:rPr lang="en-US" sz="1600" b="1" dirty="0"/>
              <a:t>Archive Original - November 29, 2011</a:t>
            </a:r>
          </a:p>
        </p:txBody>
      </p:sp>
      <p:pic>
        <p:nvPicPr>
          <p:cNvPr id="3" name="Picture 2" descr="A group of dogs sitting on a hill&#10;&#10;Description automatically generated">
            <a:extLst>
              <a:ext uri="{FF2B5EF4-FFF2-40B4-BE49-F238E27FC236}">
                <a16:creationId xmlns:a16="http://schemas.microsoft.com/office/drawing/2014/main" id="{DB20A864-B661-76E3-0C8C-6275A1331D55}"/>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4786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4766" y="6336268"/>
            <a:ext cx="8734635" cy="369332"/>
          </a:xfrm>
          <a:prstGeom prst="rect">
            <a:avLst/>
          </a:prstGeom>
          <a:noFill/>
        </p:spPr>
        <p:txBody>
          <a:bodyPr wrap="none" rtlCol="0">
            <a:spAutoFit/>
          </a:bodyPr>
          <a:lstStyle/>
          <a:p>
            <a:r>
              <a:rPr lang="en-US" b="1" dirty="0">
                <a:solidFill>
                  <a:srgbClr val="FF0000"/>
                </a:solidFill>
              </a:rPr>
              <a:t>K4 Peptide / K9 K14 Peptide / K18 Peptide / K27 K36 Peptide / K 56 Peptide / K79 Peptide</a:t>
            </a:r>
          </a:p>
        </p:txBody>
      </p:sp>
      <p:grpSp>
        <p:nvGrpSpPr>
          <p:cNvPr id="5" name="Group 4"/>
          <p:cNvGrpSpPr/>
          <p:nvPr/>
        </p:nvGrpSpPr>
        <p:grpSpPr>
          <a:xfrm>
            <a:off x="7280381" y="2526268"/>
            <a:ext cx="3114682" cy="2723556"/>
            <a:chOff x="8727528" y="-63374"/>
            <a:chExt cx="3114682" cy="2723556"/>
          </a:xfrm>
        </p:grpSpPr>
        <p:sp>
          <p:nvSpPr>
            <p:cNvPr id="29" name="Rectangle 28"/>
            <p:cNvSpPr/>
            <p:nvPr/>
          </p:nvSpPr>
          <p:spPr>
            <a:xfrm>
              <a:off x="8727528" y="-63374"/>
              <a:ext cx="3071675" cy="1415772"/>
            </a:xfrm>
            <a:prstGeom prst="rect">
              <a:avLst/>
            </a:prstGeom>
          </p:spPr>
          <p:txBody>
            <a:bodyPr wrap="none">
              <a:spAutoFit/>
            </a:bodyPr>
            <a:lstStyle/>
            <a:p>
              <a:r>
                <a:rPr lang="en-US" sz="2400" b="1" dirty="0"/>
                <a:t>1) Propionic anhydride</a:t>
              </a:r>
            </a:p>
            <a:p>
              <a:r>
                <a:rPr lang="en-US" sz="2400" b="1" dirty="0"/>
                <a:t>     (</a:t>
              </a:r>
              <a:r>
                <a:rPr lang="en-US" sz="2400" b="1" dirty="0" err="1"/>
                <a:t>propinyl</a:t>
              </a:r>
              <a:r>
                <a:rPr lang="en-US" sz="2400" b="1" dirty="0"/>
                <a:t> amides)</a:t>
              </a:r>
            </a:p>
            <a:p>
              <a:endParaRPr lang="en-US" sz="1400" b="1" dirty="0"/>
            </a:p>
            <a:p>
              <a:r>
                <a:rPr lang="en-US" sz="2400" b="1" i="1" dirty="0"/>
                <a:t>2) Trypsin </a:t>
              </a:r>
              <a:r>
                <a:rPr lang="en-US" sz="2400" b="1" dirty="0"/>
                <a:t>Digestion</a:t>
              </a:r>
            </a:p>
          </p:txBody>
        </p:sp>
        <p:sp>
          <p:nvSpPr>
            <p:cNvPr id="4" name="Rectangle 3"/>
            <p:cNvSpPr/>
            <p:nvPr/>
          </p:nvSpPr>
          <p:spPr>
            <a:xfrm>
              <a:off x="9021331" y="1490631"/>
              <a:ext cx="2820879" cy="1169551"/>
            </a:xfrm>
            <a:prstGeom prst="rect">
              <a:avLst/>
            </a:prstGeom>
          </p:spPr>
          <p:txBody>
            <a:bodyPr wrap="square">
              <a:spAutoFit/>
            </a:bodyPr>
            <a:lstStyle/>
            <a:p>
              <a:r>
                <a:rPr lang="en-US" sz="1400" dirty="0"/>
                <a:t>Garcia, B.A. et. al. </a:t>
              </a:r>
              <a:r>
                <a:rPr lang="en-US" sz="1400" i="1" dirty="0"/>
                <a:t>Chemical Derivatization of Histones for Facilitated Analysis by Mass Spectrometry.</a:t>
              </a:r>
              <a:r>
                <a:rPr lang="en-US" sz="1400" dirty="0"/>
                <a:t> Nature Protocols, </a:t>
              </a:r>
              <a:r>
                <a:rPr lang="en-US" sz="1400" b="1" dirty="0"/>
                <a:t>2007.</a:t>
              </a:r>
              <a:r>
                <a:rPr lang="en-US" sz="1400" dirty="0"/>
                <a:t> 2(4): p. 933-938.</a:t>
              </a:r>
            </a:p>
          </p:txBody>
        </p:sp>
      </p:grpSp>
      <p:sp>
        <p:nvSpPr>
          <p:cNvPr id="114" name="Rectangle 113"/>
          <p:cNvSpPr/>
          <p:nvPr/>
        </p:nvSpPr>
        <p:spPr>
          <a:xfrm>
            <a:off x="1524000" y="1914436"/>
            <a:ext cx="9144000" cy="400110"/>
          </a:xfrm>
          <a:prstGeom prst="rect">
            <a:avLst/>
          </a:prstGeom>
        </p:spPr>
        <p:txBody>
          <a:bodyPr wrap="square">
            <a:spAutoFit/>
          </a:bodyPr>
          <a:lstStyle/>
          <a:p>
            <a:r>
              <a:rPr lang="en-US" sz="900" dirty="0"/>
              <a:t>ART</a:t>
            </a:r>
            <a:r>
              <a:rPr lang="en-US" sz="2000" b="1" dirty="0">
                <a:solidFill>
                  <a:srgbClr val="FF0000"/>
                </a:solidFill>
              </a:rPr>
              <a:t>K</a:t>
            </a:r>
            <a:r>
              <a:rPr lang="en-US" sz="900" dirty="0"/>
              <a:t>QTAR</a:t>
            </a:r>
            <a:r>
              <a:rPr lang="en-US" sz="2000" b="1" dirty="0">
                <a:solidFill>
                  <a:srgbClr val="FF0000"/>
                </a:solidFill>
              </a:rPr>
              <a:t>K</a:t>
            </a:r>
            <a:r>
              <a:rPr lang="en-US" sz="900" dirty="0"/>
              <a:t>STGG</a:t>
            </a:r>
            <a:r>
              <a:rPr lang="en-US" sz="2000" b="1" dirty="0">
                <a:solidFill>
                  <a:srgbClr val="FF0000"/>
                </a:solidFill>
              </a:rPr>
              <a:t>K</a:t>
            </a:r>
            <a:r>
              <a:rPr lang="en-US" sz="900" dirty="0"/>
              <a:t>APR</a:t>
            </a:r>
            <a:r>
              <a:rPr lang="en-US" sz="2000" b="1" dirty="0">
                <a:solidFill>
                  <a:srgbClr val="FF0000"/>
                </a:solidFill>
              </a:rPr>
              <a:t>K</a:t>
            </a:r>
            <a:r>
              <a:rPr lang="en-US" sz="900" dirty="0"/>
              <a:t>QLATKAAR</a:t>
            </a:r>
            <a:r>
              <a:rPr lang="en-US" sz="2000" b="1" dirty="0">
                <a:solidFill>
                  <a:srgbClr val="FF0000"/>
                </a:solidFill>
              </a:rPr>
              <a:t>K</a:t>
            </a:r>
            <a:r>
              <a:rPr lang="en-US" sz="900" dirty="0"/>
              <a:t>SAPATGGV</a:t>
            </a:r>
            <a:r>
              <a:rPr lang="en-US" sz="2000" b="1" dirty="0">
                <a:solidFill>
                  <a:srgbClr val="FF0000"/>
                </a:solidFill>
              </a:rPr>
              <a:t>K</a:t>
            </a:r>
            <a:r>
              <a:rPr lang="en-US" sz="900" dirty="0"/>
              <a:t>KPHRYRPGTVALREIRRYQ</a:t>
            </a:r>
            <a:r>
              <a:rPr lang="en-US" sz="2000" b="1" dirty="0">
                <a:solidFill>
                  <a:srgbClr val="FF0000"/>
                </a:solidFill>
              </a:rPr>
              <a:t>K</a:t>
            </a:r>
            <a:r>
              <a:rPr lang="en-US" sz="900" dirty="0"/>
              <a:t>STELLIRKLPFQRLVREIAQDF</a:t>
            </a:r>
            <a:r>
              <a:rPr lang="en-US" sz="2000" b="1" dirty="0">
                <a:solidFill>
                  <a:srgbClr val="FF0000"/>
                </a:solidFill>
              </a:rPr>
              <a:t>K</a:t>
            </a:r>
            <a:r>
              <a:rPr lang="en-US" sz="950" dirty="0"/>
              <a:t>TDLRFQSSAVMALQEASEAYLVGLFEDTNLCAIHAKRVTIMPKDIQLARRIRGERA</a:t>
            </a:r>
          </a:p>
        </p:txBody>
      </p:sp>
      <p:grpSp>
        <p:nvGrpSpPr>
          <p:cNvPr id="115" name="Group 114"/>
          <p:cNvGrpSpPr/>
          <p:nvPr/>
        </p:nvGrpSpPr>
        <p:grpSpPr>
          <a:xfrm>
            <a:off x="1828801" y="1066800"/>
            <a:ext cx="5725969" cy="1066800"/>
            <a:chOff x="304800" y="1066800"/>
            <a:chExt cx="5725969" cy="1066800"/>
          </a:xfrm>
        </p:grpSpPr>
        <p:sp>
          <p:nvSpPr>
            <p:cNvPr id="116" name="TextBox 115"/>
            <p:cNvSpPr txBox="1"/>
            <p:nvPr/>
          </p:nvSpPr>
          <p:spPr>
            <a:xfrm>
              <a:off x="304800" y="1764268"/>
              <a:ext cx="301686" cy="369332"/>
            </a:xfrm>
            <a:prstGeom prst="rect">
              <a:avLst/>
            </a:prstGeom>
            <a:noFill/>
          </p:spPr>
          <p:txBody>
            <a:bodyPr wrap="none" rtlCol="0">
              <a:spAutoFit/>
            </a:bodyPr>
            <a:lstStyle/>
            <a:p>
              <a:r>
                <a:rPr lang="en-US" b="1" dirty="0">
                  <a:solidFill>
                    <a:srgbClr val="FF0000"/>
                  </a:solidFill>
                </a:rPr>
                <a:t>4</a:t>
              </a:r>
            </a:p>
          </p:txBody>
        </p:sp>
        <p:sp>
          <p:nvSpPr>
            <p:cNvPr id="117" name="TextBox 116"/>
            <p:cNvSpPr txBox="1"/>
            <p:nvPr/>
          </p:nvSpPr>
          <p:spPr>
            <a:xfrm>
              <a:off x="685800" y="1752600"/>
              <a:ext cx="301686" cy="369332"/>
            </a:xfrm>
            <a:prstGeom prst="rect">
              <a:avLst/>
            </a:prstGeom>
            <a:noFill/>
          </p:spPr>
          <p:txBody>
            <a:bodyPr wrap="none" rtlCol="0">
              <a:spAutoFit/>
            </a:bodyPr>
            <a:lstStyle/>
            <a:p>
              <a:r>
                <a:rPr lang="en-US" b="1" dirty="0">
                  <a:solidFill>
                    <a:srgbClr val="FF0000"/>
                  </a:solidFill>
                </a:rPr>
                <a:t>9</a:t>
              </a:r>
            </a:p>
          </p:txBody>
        </p:sp>
        <p:sp>
          <p:nvSpPr>
            <p:cNvPr id="118" name="TextBox 117"/>
            <p:cNvSpPr txBox="1"/>
            <p:nvPr/>
          </p:nvSpPr>
          <p:spPr>
            <a:xfrm>
              <a:off x="990600" y="1764268"/>
              <a:ext cx="418704" cy="369332"/>
            </a:xfrm>
            <a:prstGeom prst="rect">
              <a:avLst/>
            </a:prstGeom>
            <a:noFill/>
          </p:spPr>
          <p:txBody>
            <a:bodyPr wrap="none" rtlCol="0">
              <a:spAutoFit/>
            </a:bodyPr>
            <a:lstStyle/>
            <a:p>
              <a:r>
                <a:rPr lang="en-US" b="1" dirty="0">
                  <a:solidFill>
                    <a:srgbClr val="FF0000"/>
                  </a:solidFill>
                </a:rPr>
                <a:t>14</a:t>
              </a:r>
            </a:p>
          </p:txBody>
        </p:sp>
        <p:sp>
          <p:nvSpPr>
            <p:cNvPr id="119" name="TextBox 118"/>
            <p:cNvSpPr txBox="1"/>
            <p:nvPr/>
          </p:nvSpPr>
          <p:spPr>
            <a:xfrm>
              <a:off x="1447800" y="1764268"/>
              <a:ext cx="418704" cy="369332"/>
            </a:xfrm>
            <a:prstGeom prst="rect">
              <a:avLst/>
            </a:prstGeom>
            <a:noFill/>
          </p:spPr>
          <p:txBody>
            <a:bodyPr wrap="none" rtlCol="0">
              <a:spAutoFit/>
            </a:bodyPr>
            <a:lstStyle/>
            <a:p>
              <a:r>
                <a:rPr lang="en-US" b="1" dirty="0">
                  <a:solidFill>
                    <a:srgbClr val="FF0000"/>
                  </a:solidFill>
                </a:rPr>
                <a:t>18</a:t>
              </a:r>
            </a:p>
          </p:txBody>
        </p:sp>
        <p:sp>
          <p:nvSpPr>
            <p:cNvPr id="120" name="TextBox 119"/>
            <p:cNvSpPr txBox="1"/>
            <p:nvPr/>
          </p:nvSpPr>
          <p:spPr>
            <a:xfrm>
              <a:off x="2095896" y="1764268"/>
              <a:ext cx="418704" cy="369332"/>
            </a:xfrm>
            <a:prstGeom prst="rect">
              <a:avLst/>
            </a:prstGeom>
            <a:noFill/>
          </p:spPr>
          <p:txBody>
            <a:bodyPr wrap="none" rtlCol="0">
              <a:spAutoFit/>
            </a:bodyPr>
            <a:lstStyle/>
            <a:p>
              <a:r>
                <a:rPr lang="en-US" b="1" dirty="0">
                  <a:solidFill>
                    <a:srgbClr val="FF0000"/>
                  </a:solidFill>
                </a:rPr>
                <a:t>27</a:t>
              </a:r>
            </a:p>
          </p:txBody>
        </p:sp>
        <p:sp>
          <p:nvSpPr>
            <p:cNvPr id="121" name="TextBox 120"/>
            <p:cNvSpPr txBox="1"/>
            <p:nvPr/>
          </p:nvSpPr>
          <p:spPr>
            <a:xfrm>
              <a:off x="2705496" y="1764268"/>
              <a:ext cx="418704" cy="369332"/>
            </a:xfrm>
            <a:prstGeom prst="rect">
              <a:avLst/>
            </a:prstGeom>
            <a:noFill/>
          </p:spPr>
          <p:txBody>
            <a:bodyPr wrap="none" rtlCol="0">
              <a:spAutoFit/>
            </a:bodyPr>
            <a:lstStyle/>
            <a:p>
              <a:r>
                <a:rPr lang="en-US" b="1" dirty="0">
                  <a:solidFill>
                    <a:srgbClr val="FF0000"/>
                  </a:solidFill>
                </a:rPr>
                <a:t>36</a:t>
              </a:r>
            </a:p>
          </p:txBody>
        </p:sp>
        <p:sp>
          <p:nvSpPr>
            <p:cNvPr id="122" name="TextBox 121"/>
            <p:cNvSpPr txBox="1"/>
            <p:nvPr/>
          </p:nvSpPr>
          <p:spPr>
            <a:xfrm>
              <a:off x="4000896" y="1764268"/>
              <a:ext cx="418704" cy="369332"/>
            </a:xfrm>
            <a:prstGeom prst="rect">
              <a:avLst/>
            </a:prstGeom>
            <a:noFill/>
          </p:spPr>
          <p:txBody>
            <a:bodyPr wrap="none" rtlCol="0">
              <a:spAutoFit/>
            </a:bodyPr>
            <a:lstStyle/>
            <a:p>
              <a:r>
                <a:rPr lang="en-US" b="1" dirty="0">
                  <a:solidFill>
                    <a:srgbClr val="FF0000"/>
                  </a:solidFill>
                </a:rPr>
                <a:t>56</a:t>
              </a:r>
            </a:p>
          </p:txBody>
        </p:sp>
        <p:sp>
          <p:nvSpPr>
            <p:cNvPr id="123" name="TextBox 122"/>
            <p:cNvSpPr txBox="1"/>
            <p:nvPr/>
          </p:nvSpPr>
          <p:spPr>
            <a:xfrm>
              <a:off x="5334000" y="1764268"/>
              <a:ext cx="418704" cy="369332"/>
            </a:xfrm>
            <a:prstGeom prst="rect">
              <a:avLst/>
            </a:prstGeom>
            <a:noFill/>
          </p:spPr>
          <p:txBody>
            <a:bodyPr wrap="none" rtlCol="0">
              <a:spAutoFit/>
            </a:bodyPr>
            <a:lstStyle/>
            <a:p>
              <a:r>
                <a:rPr lang="en-US" b="1" dirty="0">
                  <a:solidFill>
                    <a:srgbClr val="FF0000"/>
                  </a:solidFill>
                </a:rPr>
                <a:t>79</a:t>
              </a:r>
            </a:p>
          </p:txBody>
        </p:sp>
        <p:sp>
          <p:nvSpPr>
            <p:cNvPr id="124" name="TextBox 123"/>
            <p:cNvSpPr txBox="1"/>
            <p:nvPr/>
          </p:nvSpPr>
          <p:spPr>
            <a:xfrm>
              <a:off x="838200" y="1524000"/>
              <a:ext cx="564578" cy="369332"/>
            </a:xfrm>
            <a:prstGeom prst="rect">
              <a:avLst/>
            </a:prstGeom>
            <a:noFill/>
          </p:spPr>
          <p:txBody>
            <a:bodyPr wrap="none" rtlCol="0">
              <a:spAutoFit/>
            </a:bodyPr>
            <a:lstStyle/>
            <a:p>
              <a:r>
                <a:rPr lang="en-US" b="1" dirty="0">
                  <a:solidFill>
                    <a:srgbClr val="FF0000"/>
                  </a:solidFill>
                </a:rPr>
                <a:t>(Ac)</a:t>
              </a:r>
            </a:p>
          </p:txBody>
        </p:sp>
        <p:sp>
          <p:nvSpPr>
            <p:cNvPr id="125" name="TextBox 124"/>
            <p:cNvSpPr txBox="1"/>
            <p:nvPr/>
          </p:nvSpPr>
          <p:spPr>
            <a:xfrm>
              <a:off x="3962400" y="1535668"/>
              <a:ext cx="564578" cy="369332"/>
            </a:xfrm>
            <a:prstGeom prst="rect">
              <a:avLst/>
            </a:prstGeom>
            <a:noFill/>
          </p:spPr>
          <p:txBody>
            <a:bodyPr wrap="none" rtlCol="0">
              <a:spAutoFit/>
            </a:bodyPr>
            <a:lstStyle/>
            <a:p>
              <a:r>
                <a:rPr lang="en-US" b="1" dirty="0">
                  <a:solidFill>
                    <a:srgbClr val="FF0000"/>
                  </a:solidFill>
                </a:rPr>
                <a:t>(Ac)</a:t>
              </a:r>
            </a:p>
          </p:txBody>
        </p:sp>
        <p:sp>
          <p:nvSpPr>
            <p:cNvPr id="126" name="TextBox 125"/>
            <p:cNvSpPr txBox="1"/>
            <p:nvPr/>
          </p:nvSpPr>
          <p:spPr>
            <a:xfrm>
              <a:off x="2667000" y="1535668"/>
              <a:ext cx="564578" cy="369332"/>
            </a:xfrm>
            <a:prstGeom prst="rect">
              <a:avLst/>
            </a:prstGeom>
            <a:noFill/>
          </p:spPr>
          <p:txBody>
            <a:bodyPr wrap="none" rtlCol="0">
              <a:spAutoFit/>
            </a:bodyPr>
            <a:lstStyle/>
            <a:p>
              <a:r>
                <a:rPr lang="en-US" b="1" dirty="0">
                  <a:solidFill>
                    <a:srgbClr val="FF0000"/>
                  </a:solidFill>
                </a:rPr>
                <a:t>(Ac)</a:t>
              </a:r>
            </a:p>
          </p:txBody>
        </p:sp>
        <p:sp>
          <p:nvSpPr>
            <p:cNvPr id="127" name="TextBox 126"/>
            <p:cNvSpPr txBox="1"/>
            <p:nvPr/>
          </p:nvSpPr>
          <p:spPr>
            <a:xfrm>
              <a:off x="5257800" y="1524000"/>
              <a:ext cx="772969" cy="369332"/>
            </a:xfrm>
            <a:prstGeom prst="rect">
              <a:avLst/>
            </a:prstGeom>
            <a:noFill/>
          </p:spPr>
          <p:txBody>
            <a:bodyPr wrap="none" rtlCol="0">
              <a:spAutoFit/>
            </a:bodyPr>
            <a:lstStyle/>
            <a:p>
              <a:r>
                <a:rPr lang="en-US" b="1" dirty="0">
                  <a:solidFill>
                    <a:srgbClr val="FF0000"/>
                  </a:solidFill>
                </a:rPr>
                <a:t>(Me#)</a:t>
              </a:r>
            </a:p>
          </p:txBody>
        </p:sp>
        <p:sp>
          <p:nvSpPr>
            <p:cNvPr id="128" name="TextBox 127"/>
            <p:cNvSpPr txBox="1"/>
            <p:nvPr/>
          </p:nvSpPr>
          <p:spPr>
            <a:xfrm>
              <a:off x="446231" y="1066800"/>
              <a:ext cx="761747" cy="369332"/>
            </a:xfrm>
            <a:prstGeom prst="rect">
              <a:avLst/>
            </a:prstGeom>
            <a:noFill/>
          </p:spPr>
          <p:txBody>
            <a:bodyPr wrap="none" rtlCol="0">
              <a:spAutoFit/>
            </a:bodyPr>
            <a:lstStyle/>
            <a:p>
              <a:r>
                <a:rPr lang="en-US" b="1" dirty="0">
                  <a:solidFill>
                    <a:srgbClr val="FF0000"/>
                  </a:solidFill>
                </a:rPr>
                <a:t>(Me#)</a:t>
              </a:r>
            </a:p>
          </p:txBody>
        </p:sp>
        <p:cxnSp>
          <p:nvCxnSpPr>
            <p:cNvPr id="129" name="Straight Arrow Connector 128"/>
            <p:cNvCxnSpPr>
              <a:stCxn id="128" idx="2"/>
              <a:endCxn id="116" idx="0"/>
            </p:cNvCxnSpPr>
            <p:nvPr/>
          </p:nvCxnSpPr>
          <p:spPr>
            <a:xfrm flipH="1">
              <a:off x="455643" y="1436132"/>
              <a:ext cx="371462" cy="328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8" idx="2"/>
              <a:endCxn id="117" idx="0"/>
            </p:cNvCxnSpPr>
            <p:nvPr/>
          </p:nvCxnSpPr>
          <p:spPr>
            <a:xfrm>
              <a:off x="827105" y="1436132"/>
              <a:ext cx="9538" cy="3164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303877" y="1459468"/>
              <a:ext cx="772969" cy="369332"/>
            </a:xfrm>
            <a:prstGeom prst="rect">
              <a:avLst/>
            </a:prstGeom>
            <a:noFill/>
          </p:spPr>
          <p:txBody>
            <a:bodyPr wrap="none" rtlCol="0">
              <a:spAutoFit/>
            </a:bodyPr>
            <a:lstStyle/>
            <a:p>
              <a:r>
                <a:rPr lang="en-US" b="1" dirty="0">
                  <a:solidFill>
                    <a:srgbClr val="FF0000"/>
                  </a:solidFill>
                </a:rPr>
                <a:t>(Me#)</a:t>
              </a:r>
            </a:p>
          </p:txBody>
        </p:sp>
        <p:sp>
          <p:nvSpPr>
            <p:cNvPr id="132" name="TextBox 131"/>
            <p:cNvSpPr txBox="1"/>
            <p:nvPr/>
          </p:nvSpPr>
          <p:spPr>
            <a:xfrm>
              <a:off x="1970231" y="1459468"/>
              <a:ext cx="772969" cy="369332"/>
            </a:xfrm>
            <a:prstGeom prst="rect">
              <a:avLst/>
            </a:prstGeom>
            <a:noFill/>
          </p:spPr>
          <p:txBody>
            <a:bodyPr wrap="none" rtlCol="0">
              <a:spAutoFit/>
            </a:bodyPr>
            <a:lstStyle/>
            <a:p>
              <a:r>
                <a:rPr lang="en-US" b="1" dirty="0">
                  <a:solidFill>
                    <a:srgbClr val="FF0000"/>
                  </a:solidFill>
                </a:rPr>
                <a:t>(Me#)</a:t>
              </a:r>
            </a:p>
          </p:txBody>
        </p:sp>
      </p:grpSp>
      <p:sp>
        <p:nvSpPr>
          <p:cNvPr id="133" name="Rectangle 2"/>
          <p:cNvSpPr>
            <a:spLocks noChangeArrowheads="1"/>
          </p:cNvSpPr>
          <p:nvPr/>
        </p:nvSpPr>
        <p:spPr bwMode="auto">
          <a:xfrm>
            <a:off x="1524000" y="174621"/>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a:t>
            </a:r>
          </a:p>
        </p:txBody>
      </p:sp>
      <p:cxnSp>
        <p:nvCxnSpPr>
          <p:cNvPr id="2" name="Straight Connector 1">
            <a:extLst>
              <a:ext uri="{FF2B5EF4-FFF2-40B4-BE49-F238E27FC236}">
                <a16:creationId xmlns:a16="http://schemas.microsoft.com/office/drawing/2014/main" id="{1B7BA697-0400-63D3-2CD6-82A2D4F26C8A}"/>
              </a:ext>
            </a:extLst>
          </p:cNvPr>
          <p:cNvCxnSpPr/>
          <p:nvPr/>
        </p:nvCxnSpPr>
        <p:spPr>
          <a:xfrm>
            <a:off x="1751122" y="2247784"/>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6B8700B-BEAE-432B-40BD-94B8B50C25BE}"/>
              </a:ext>
            </a:extLst>
          </p:cNvPr>
          <p:cNvCxnSpPr/>
          <p:nvPr/>
        </p:nvCxnSpPr>
        <p:spPr>
          <a:xfrm>
            <a:off x="1905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C9CB3B-2954-E4BE-DF27-74BD34B2AA45}"/>
              </a:ext>
            </a:extLst>
          </p:cNvPr>
          <p:cNvCxnSpPr/>
          <p:nvPr/>
        </p:nvCxnSpPr>
        <p:spPr>
          <a:xfrm>
            <a:off x="2133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84E5CA-F3B1-80BE-1170-3DACC8033CB0}"/>
              </a:ext>
            </a:extLst>
          </p:cNvPr>
          <p:cNvCxnSpPr/>
          <p:nvPr/>
        </p:nvCxnSpPr>
        <p:spPr>
          <a:xfrm>
            <a:off x="2286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4997C5-8D97-C575-C312-BC34A677E404}"/>
              </a:ext>
            </a:extLst>
          </p:cNvPr>
          <p:cNvCxnSpPr/>
          <p:nvPr/>
        </p:nvCxnSpPr>
        <p:spPr>
          <a:xfrm>
            <a:off x="27417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C31E5B-10F3-A57B-FEEB-5744FB0CE11E}"/>
              </a:ext>
            </a:extLst>
          </p:cNvPr>
          <p:cNvCxnSpPr/>
          <p:nvPr/>
        </p:nvCxnSpPr>
        <p:spPr>
          <a:xfrm>
            <a:off x="2895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7803A9-D758-E5A6-9EF8-F76B437E80ED}"/>
              </a:ext>
            </a:extLst>
          </p:cNvPr>
          <p:cNvCxnSpPr/>
          <p:nvPr/>
        </p:nvCxnSpPr>
        <p:spPr>
          <a:xfrm>
            <a:off x="3048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D740B9-4E11-667C-9F9C-9B412351971A}"/>
              </a:ext>
            </a:extLst>
          </p:cNvPr>
          <p:cNvCxnSpPr/>
          <p:nvPr/>
        </p:nvCxnSpPr>
        <p:spPr>
          <a:xfrm>
            <a:off x="33528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9301C6-ACA2-8B1F-6F61-721F25D24069}"/>
              </a:ext>
            </a:extLst>
          </p:cNvPr>
          <p:cNvCxnSpPr/>
          <p:nvPr/>
        </p:nvCxnSpPr>
        <p:spPr>
          <a:xfrm>
            <a:off x="35799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DF1152-FD71-2014-48C2-51E2EDBFF89F}"/>
              </a:ext>
            </a:extLst>
          </p:cNvPr>
          <p:cNvCxnSpPr/>
          <p:nvPr/>
        </p:nvCxnSpPr>
        <p:spPr>
          <a:xfrm>
            <a:off x="37323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0F3299-DADA-FA95-1DF2-4387D8353D97}"/>
              </a:ext>
            </a:extLst>
          </p:cNvPr>
          <p:cNvCxnSpPr/>
          <p:nvPr/>
        </p:nvCxnSpPr>
        <p:spPr>
          <a:xfrm>
            <a:off x="4343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79B5EA-BA07-02A8-12B0-195E7DA13A22}"/>
              </a:ext>
            </a:extLst>
          </p:cNvPr>
          <p:cNvCxnSpPr/>
          <p:nvPr/>
        </p:nvCxnSpPr>
        <p:spPr>
          <a:xfrm>
            <a:off x="4419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D5B209-2393-3333-DEBA-BF50F631C233}"/>
              </a:ext>
            </a:extLst>
          </p:cNvPr>
          <p:cNvCxnSpPr/>
          <p:nvPr/>
        </p:nvCxnSpPr>
        <p:spPr>
          <a:xfrm>
            <a:off x="46467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43115E-7CBC-0CFC-77C7-514191FDB7F2}"/>
              </a:ext>
            </a:extLst>
          </p:cNvPr>
          <p:cNvCxnSpPr/>
          <p:nvPr/>
        </p:nvCxnSpPr>
        <p:spPr>
          <a:xfrm>
            <a:off x="4572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D37D80-1BBD-BA2E-75F8-2090B5B53F2A}"/>
              </a:ext>
            </a:extLst>
          </p:cNvPr>
          <p:cNvCxnSpPr/>
          <p:nvPr/>
        </p:nvCxnSpPr>
        <p:spPr>
          <a:xfrm>
            <a:off x="5105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7B2DB7-730C-7CB6-1EA5-CEDE6FB7703D}"/>
              </a:ext>
            </a:extLst>
          </p:cNvPr>
          <p:cNvCxnSpPr/>
          <p:nvPr/>
        </p:nvCxnSpPr>
        <p:spPr>
          <a:xfrm>
            <a:off x="52578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5F6AB-B990-0774-0D02-6EC5E6645593}"/>
              </a:ext>
            </a:extLst>
          </p:cNvPr>
          <p:cNvCxnSpPr/>
          <p:nvPr/>
        </p:nvCxnSpPr>
        <p:spPr>
          <a:xfrm>
            <a:off x="5334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A0B826-78CF-C35A-119C-E82B8CE1D004}"/>
              </a:ext>
            </a:extLst>
          </p:cNvPr>
          <p:cNvCxnSpPr/>
          <p:nvPr/>
        </p:nvCxnSpPr>
        <p:spPr>
          <a:xfrm>
            <a:off x="56373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082E5-3D75-391F-CEE3-22CA91D5E059}"/>
              </a:ext>
            </a:extLst>
          </p:cNvPr>
          <p:cNvCxnSpPr/>
          <p:nvPr/>
        </p:nvCxnSpPr>
        <p:spPr>
          <a:xfrm>
            <a:off x="60183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ABF7BA-86D5-1419-3892-ED88FC5C6187}"/>
              </a:ext>
            </a:extLst>
          </p:cNvPr>
          <p:cNvCxnSpPr/>
          <p:nvPr/>
        </p:nvCxnSpPr>
        <p:spPr>
          <a:xfrm>
            <a:off x="5943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DB53D1-DDF5-FCB0-0605-7A027796DFEC}"/>
              </a:ext>
            </a:extLst>
          </p:cNvPr>
          <p:cNvCxnSpPr/>
          <p:nvPr/>
        </p:nvCxnSpPr>
        <p:spPr>
          <a:xfrm>
            <a:off x="63231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F8064A-7F9B-6E3B-AF0E-022B1FEFCE12}"/>
              </a:ext>
            </a:extLst>
          </p:cNvPr>
          <p:cNvCxnSpPr/>
          <p:nvPr/>
        </p:nvCxnSpPr>
        <p:spPr>
          <a:xfrm>
            <a:off x="64770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300EF3-7FD5-68B1-1034-B6A833D8EE2F}"/>
              </a:ext>
            </a:extLst>
          </p:cNvPr>
          <p:cNvCxnSpPr/>
          <p:nvPr/>
        </p:nvCxnSpPr>
        <p:spPr>
          <a:xfrm>
            <a:off x="70089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419650-BFDD-0CFD-C493-AA320386D464}"/>
              </a:ext>
            </a:extLst>
          </p:cNvPr>
          <p:cNvCxnSpPr/>
          <p:nvPr/>
        </p:nvCxnSpPr>
        <p:spPr>
          <a:xfrm>
            <a:off x="7239001" y="2247784"/>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2B28635-8515-F446-B27A-4F45A5222D08}"/>
              </a:ext>
            </a:extLst>
          </p:cNvPr>
          <p:cNvCxnSpPr/>
          <p:nvPr/>
        </p:nvCxnSpPr>
        <p:spPr>
          <a:xfrm>
            <a:off x="9296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F10009-75F7-A3F2-60EC-037EC28D733A}"/>
              </a:ext>
            </a:extLst>
          </p:cNvPr>
          <p:cNvCxnSpPr/>
          <p:nvPr/>
        </p:nvCxnSpPr>
        <p:spPr>
          <a:xfrm>
            <a:off x="96774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0B18B-7545-7517-AFCC-288DC3F9B8A8}"/>
              </a:ext>
            </a:extLst>
          </p:cNvPr>
          <p:cNvCxnSpPr/>
          <p:nvPr/>
        </p:nvCxnSpPr>
        <p:spPr>
          <a:xfrm>
            <a:off x="10056922"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732BF7-5C0A-8665-4B95-150421D81F70}"/>
              </a:ext>
            </a:extLst>
          </p:cNvPr>
          <p:cNvCxnSpPr/>
          <p:nvPr/>
        </p:nvCxnSpPr>
        <p:spPr>
          <a:xfrm>
            <a:off x="101346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373417-D130-8208-ADAE-821467ABFF62}"/>
              </a:ext>
            </a:extLst>
          </p:cNvPr>
          <p:cNvCxnSpPr/>
          <p:nvPr/>
        </p:nvCxnSpPr>
        <p:spPr>
          <a:xfrm>
            <a:off x="102108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A49DDF-8297-4537-18A5-6D1FCE00E010}"/>
              </a:ext>
            </a:extLst>
          </p:cNvPr>
          <p:cNvCxnSpPr/>
          <p:nvPr/>
        </p:nvCxnSpPr>
        <p:spPr>
          <a:xfrm>
            <a:off x="10363201" y="2266892"/>
            <a:ext cx="1479" cy="36767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2137849-282B-39B5-2E16-DF9211ACA114}"/>
              </a:ext>
            </a:extLst>
          </p:cNvPr>
          <p:cNvSpPr txBox="1"/>
          <p:nvPr/>
        </p:nvSpPr>
        <p:spPr>
          <a:xfrm>
            <a:off x="8759687" y="6561414"/>
            <a:ext cx="3480210" cy="338554"/>
          </a:xfrm>
          <a:prstGeom prst="rect">
            <a:avLst/>
          </a:prstGeom>
          <a:noFill/>
        </p:spPr>
        <p:txBody>
          <a:bodyPr wrap="square">
            <a:spAutoFit/>
          </a:bodyPr>
          <a:lstStyle/>
          <a:p>
            <a:r>
              <a:rPr lang="en-US" sz="1600" b="1" i="1" dirty="0"/>
              <a:t>Archive Original - November 29, 2011</a:t>
            </a:r>
          </a:p>
        </p:txBody>
      </p:sp>
      <p:pic>
        <p:nvPicPr>
          <p:cNvPr id="38" name="Picture 37" descr="A group of dogs sitting on a hill&#10;&#10;Description automatically generated">
            <a:extLst>
              <a:ext uri="{FF2B5EF4-FFF2-40B4-BE49-F238E27FC236}">
                <a16:creationId xmlns:a16="http://schemas.microsoft.com/office/drawing/2014/main" id="{8AEC0743-AB50-B811-9CD7-6C4275E28A7A}"/>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59635" y="6067868"/>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109030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97C055-8449-BCB3-C42C-36EBFF25E2EE}"/>
              </a:ext>
            </a:extLst>
          </p:cNvPr>
          <p:cNvSpPr/>
          <p:nvPr/>
        </p:nvSpPr>
        <p:spPr>
          <a:xfrm>
            <a:off x="2544098" y="1347458"/>
            <a:ext cx="7133303" cy="542109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18" r="7207"/>
          <a:stretch/>
        </p:blipFill>
        <p:spPr bwMode="auto">
          <a:xfrm>
            <a:off x="2544098" y="1360710"/>
            <a:ext cx="7133303" cy="5421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1524000" y="1619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a:t>
            </a:r>
          </a:p>
        </p:txBody>
      </p:sp>
      <p:sp>
        <p:nvSpPr>
          <p:cNvPr id="4" name="TextBox 3"/>
          <p:cNvSpPr txBox="1"/>
          <p:nvPr/>
        </p:nvSpPr>
        <p:spPr>
          <a:xfrm>
            <a:off x="2743201" y="609601"/>
            <a:ext cx="6897081" cy="584775"/>
          </a:xfrm>
          <a:prstGeom prst="rect">
            <a:avLst/>
          </a:prstGeom>
          <a:noFill/>
        </p:spPr>
        <p:txBody>
          <a:bodyPr wrap="none" rtlCol="0">
            <a:spAutoFit/>
          </a:bodyPr>
          <a:lstStyle/>
          <a:p>
            <a:r>
              <a:rPr lang="en-US" sz="3200" b="1" dirty="0"/>
              <a:t>Assay Development – “K9-K14” Peptide</a:t>
            </a:r>
          </a:p>
        </p:txBody>
      </p:sp>
      <p:sp>
        <p:nvSpPr>
          <p:cNvPr id="2" name="TextBox 1">
            <a:extLst>
              <a:ext uri="{FF2B5EF4-FFF2-40B4-BE49-F238E27FC236}">
                <a16:creationId xmlns:a16="http://schemas.microsoft.com/office/drawing/2014/main" id="{5AC781A0-C637-4E29-4A5A-A3553630262A}"/>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3" name="Picture 2" descr="A group of dogs sitting on a hill&#10;&#10;Description automatically generated">
            <a:extLst>
              <a:ext uri="{FF2B5EF4-FFF2-40B4-BE49-F238E27FC236}">
                <a16:creationId xmlns:a16="http://schemas.microsoft.com/office/drawing/2014/main" id="{4C97E2D2-14A8-C8D4-5180-55B8ADBB6E6F}"/>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132618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0" y="16190"/>
            <a:ext cx="9144000"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ea typeface="굴림" pitchFamily="50" charset="-127"/>
                <a:cs typeface="Arial" charset="0"/>
              </a:rPr>
              <a:t>Histone LCMS - </a:t>
            </a:r>
            <a:r>
              <a:rPr lang="en-US" sz="3200" b="1" dirty="0" err="1"/>
              <a:t>QqQ</a:t>
            </a:r>
            <a:r>
              <a:rPr lang="en-US" sz="3200" b="1" dirty="0"/>
              <a:t> Assay - Basic Assay</a:t>
            </a:r>
          </a:p>
        </p:txBody>
      </p:sp>
      <p:sp>
        <p:nvSpPr>
          <p:cNvPr id="6" name="TextBox 5"/>
          <p:cNvSpPr txBox="1"/>
          <p:nvPr/>
        </p:nvSpPr>
        <p:spPr>
          <a:xfrm>
            <a:off x="2743201" y="609601"/>
            <a:ext cx="6897081" cy="584775"/>
          </a:xfrm>
          <a:prstGeom prst="rect">
            <a:avLst/>
          </a:prstGeom>
          <a:noFill/>
        </p:spPr>
        <p:txBody>
          <a:bodyPr wrap="none" rtlCol="0">
            <a:spAutoFit/>
          </a:bodyPr>
          <a:lstStyle/>
          <a:p>
            <a:r>
              <a:rPr lang="en-US" sz="3200" b="1" dirty="0"/>
              <a:t>Assay Development – “K9-K14” Peptide</a:t>
            </a:r>
          </a:p>
        </p:txBody>
      </p:sp>
      <p:sp>
        <p:nvSpPr>
          <p:cNvPr id="7" name="Text Box 37"/>
          <p:cNvSpPr txBox="1">
            <a:spLocks noChangeArrowheads="1"/>
          </p:cNvSpPr>
          <p:nvPr/>
        </p:nvSpPr>
        <p:spPr bwMode="auto">
          <a:xfrm>
            <a:off x="1524000" y="1482234"/>
            <a:ext cx="9144000" cy="45243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3600" dirty="0">
              <a:solidFill>
                <a:schemeClr val="bg1"/>
              </a:solidFill>
            </a:endParaRPr>
          </a:p>
          <a:p>
            <a:pPr algn="ctr"/>
            <a:r>
              <a:rPr lang="en-US" sz="3600" dirty="0">
                <a:solidFill>
                  <a:schemeClr val="bg1"/>
                </a:solidFill>
              </a:rPr>
              <a:t>Add signal response for all K9/K14 peptides</a:t>
            </a:r>
          </a:p>
          <a:p>
            <a:pPr algn="ctr"/>
            <a:r>
              <a:rPr lang="en-US" sz="3000" dirty="0">
                <a:solidFill>
                  <a:schemeClr val="bg1"/>
                </a:solidFill>
              </a:rPr>
              <a:t>(Response in the peak area)</a:t>
            </a:r>
          </a:p>
          <a:p>
            <a:pPr algn="ctr"/>
            <a:endParaRPr lang="en-US" sz="3000" dirty="0">
              <a:solidFill>
                <a:schemeClr val="bg1"/>
              </a:solidFill>
            </a:endParaRPr>
          </a:p>
          <a:p>
            <a:pPr algn="ctr"/>
            <a:r>
              <a:rPr lang="en-US" sz="3600" dirty="0">
                <a:solidFill>
                  <a:schemeClr val="bg1"/>
                </a:solidFill>
              </a:rPr>
              <a:t>Divide the individual peak area by the total area </a:t>
            </a:r>
          </a:p>
          <a:p>
            <a:pPr algn="ctr"/>
            <a:r>
              <a:rPr lang="en-US" sz="3000" dirty="0">
                <a:solidFill>
                  <a:schemeClr val="bg1"/>
                </a:solidFill>
              </a:rPr>
              <a:t>(Result is the Percent Relative Occupancy )</a:t>
            </a:r>
          </a:p>
          <a:p>
            <a:pPr algn="ctr"/>
            <a:endParaRPr lang="en-US" sz="3000" dirty="0">
              <a:solidFill>
                <a:schemeClr val="bg1"/>
              </a:solidFill>
            </a:endParaRPr>
          </a:p>
          <a:p>
            <a:pPr algn="ctr"/>
            <a:r>
              <a:rPr lang="en-US" sz="3000" dirty="0">
                <a:solidFill>
                  <a:schemeClr val="bg1"/>
                </a:solidFill>
              </a:rPr>
              <a:t>Final Result is a ‘Digital Western Blot ‘    </a:t>
            </a:r>
          </a:p>
          <a:p>
            <a:endParaRPr lang="en-US" sz="3000" dirty="0">
              <a:solidFill>
                <a:schemeClr val="bg1"/>
              </a:solidFill>
            </a:endParaRPr>
          </a:p>
        </p:txBody>
      </p:sp>
      <p:sp>
        <p:nvSpPr>
          <p:cNvPr id="2" name="TextBox 1">
            <a:extLst>
              <a:ext uri="{FF2B5EF4-FFF2-40B4-BE49-F238E27FC236}">
                <a16:creationId xmlns:a16="http://schemas.microsoft.com/office/drawing/2014/main" id="{2F0A8E77-C5B8-41E2-DEDB-1FEFEFB3E749}"/>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3" name="Picture 2" descr="A group of dogs sitting on a hill&#10;&#10;Description automatically generated">
            <a:extLst>
              <a:ext uri="{FF2B5EF4-FFF2-40B4-BE49-F238E27FC236}">
                <a16:creationId xmlns:a16="http://schemas.microsoft.com/office/drawing/2014/main" id="{185A6938-717C-69D3-DAC3-4120FB0F355F}"/>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22702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DA394C-E8FE-5FDA-557B-4440A68FF575}"/>
              </a:ext>
            </a:extLst>
          </p:cNvPr>
          <p:cNvSpPr/>
          <p:nvPr/>
        </p:nvSpPr>
        <p:spPr>
          <a:xfrm>
            <a:off x="1378226" y="99754"/>
            <a:ext cx="9409044" cy="66754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96854" y="5334000"/>
            <a:ext cx="974947" cy="523220"/>
          </a:xfrm>
          <a:prstGeom prst="rect">
            <a:avLst/>
          </a:prstGeom>
          <a:noFill/>
        </p:spPr>
        <p:txBody>
          <a:bodyPr wrap="none" rtlCol="0">
            <a:spAutoFit/>
          </a:bodyPr>
          <a:lstStyle/>
          <a:p>
            <a:r>
              <a:rPr lang="en-US" sz="2800" b="1" dirty="0">
                <a:solidFill>
                  <a:srgbClr val="FF0000"/>
                </a:solidFill>
              </a:rPr>
              <a:t>K9 ac</a:t>
            </a:r>
          </a:p>
        </p:txBody>
      </p:sp>
      <p:sp>
        <p:nvSpPr>
          <p:cNvPr id="21" name="TextBox 20"/>
          <p:cNvSpPr txBox="1"/>
          <p:nvPr/>
        </p:nvSpPr>
        <p:spPr>
          <a:xfrm>
            <a:off x="1898442" y="3210580"/>
            <a:ext cx="1301959" cy="523220"/>
          </a:xfrm>
          <a:prstGeom prst="rect">
            <a:avLst/>
          </a:prstGeom>
          <a:noFill/>
        </p:spPr>
        <p:txBody>
          <a:bodyPr wrap="none" rtlCol="0">
            <a:spAutoFit/>
          </a:bodyPr>
          <a:lstStyle/>
          <a:p>
            <a:r>
              <a:rPr lang="en-US" sz="2800" b="1" dirty="0">
                <a:solidFill>
                  <a:srgbClr val="FF0000"/>
                </a:solidFill>
              </a:rPr>
              <a:t>K9 me3</a:t>
            </a:r>
          </a:p>
        </p:txBody>
      </p:sp>
      <p:sp>
        <p:nvSpPr>
          <p:cNvPr id="24" name="TextBox 23"/>
          <p:cNvSpPr txBox="1"/>
          <p:nvPr/>
        </p:nvSpPr>
        <p:spPr>
          <a:xfrm>
            <a:off x="5184775" y="5879068"/>
            <a:ext cx="776175" cy="369332"/>
          </a:xfrm>
          <a:prstGeom prst="rect">
            <a:avLst/>
          </a:prstGeom>
          <a:noFill/>
        </p:spPr>
        <p:txBody>
          <a:bodyPr wrap="none" rtlCol="0">
            <a:spAutoFit/>
          </a:bodyPr>
          <a:lstStyle/>
          <a:p>
            <a:r>
              <a:rPr lang="en-US" b="1" dirty="0">
                <a:solidFill>
                  <a:schemeClr val="bg1"/>
                </a:solidFill>
              </a:rPr>
              <a:t>272 y</a:t>
            </a:r>
            <a:r>
              <a:rPr lang="en-US" b="1" baseline="-25000" dirty="0">
                <a:solidFill>
                  <a:schemeClr val="bg1"/>
                </a:solidFill>
              </a:rPr>
              <a:t>2</a:t>
            </a:r>
          </a:p>
        </p:txBody>
      </p:sp>
      <p:sp>
        <p:nvSpPr>
          <p:cNvPr id="25" name="TextBox 24"/>
          <p:cNvSpPr txBox="1"/>
          <p:nvPr/>
        </p:nvSpPr>
        <p:spPr>
          <a:xfrm>
            <a:off x="6782651" y="5802868"/>
            <a:ext cx="776175" cy="369332"/>
          </a:xfrm>
          <a:prstGeom prst="rect">
            <a:avLst/>
          </a:prstGeom>
          <a:noFill/>
        </p:spPr>
        <p:txBody>
          <a:bodyPr wrap="none" rtlCol="0">
            <a:spAutoFit/>
          </a:bodyPr>
          <a:lstStyle/>
          <a:p>
            <a:r>
              <a:rPr lang="en-US" b="1" dirty="0">
                <a:solidFill>
                  <a:schemeClr val="bg1"/>
                </a:solidFill>
              </a:rPr>
              <a:t>641 y</a:t>
            </a:r>
            <a:r>
              <a:rPr lang="en-US" b="1" baseline="-25000" dirty="0">
                <a:solidFill>
                  <a:schemeClr val="bg1"/>
                </a:solidFill>
              </a:rPr>
              <a:t>6</a:t>
            </a:r>
          </a:p>
        </p:txBody>
      </p:sp>
      <p:sp>
        <p:nvSpPr>
          <p:cNvPr id="28" name="TextBox 27"/>
          <p:cNvSpPr txBox="1"/>
          <p:nvPr/>
        </p:nvSpPr>
        <p:spPr>
          <a:xfrm>
            <a:off x="3632174" y="4964668"/>
            <a:ext cx="790601" cy="369332"/>
          </a:xfrm>
          <a:prstGeom prst="rect">
            <a:avLst/>
          </a:prstGeom>
          <a:noFill/>
        </p:spPr>
        <p:txBody>
          <a:bodyPr wrap="none" rtlCol="0">
            <a:spAutoFit/>
          </a:bodyPr>
          <a:lstStyle/>
          <a:p>
            <a:r>
              <a:rPr lang="en-US" b="1" dirty="0">
                <a:solidFill>
                  <a:schemeClr val="bg1"/>
                </a:solidFill>
              </a:rPr>
              <a:t>227 b</a:t>
            </a:r>
            <a:r>
              <a:rPr lang="en-US" b="1" baseline="-25000" dirty="0">
                <a:solidFill>
                  <a:schemeClr val="bg1"/>
                </a:solidFill>
              </a:rPr>
              <a:t>1</a:t>
            </a:r>
          </a:p>
        </p:txBody>
      </p:sp>
      <p:sp>
        <p:nvSpPr>
          <p:cNvPr id="29" name="TextBox 28"/>
          <p:cNvSpPr txBox="1"/>
          <p:nvPr/>
        </p:nvSpPr>
        <p:spPr>
          <a:xfrm>
            <a:off x="8385175" y="4355068"/>
            <a:ext cx="776175" cy="369332"/>
          </a:xfrm>
          <a:prstGeom prst="rect">
            <a:avLst/>
          </a:prstGeom>
          <a:noFill/>
        </p:spPr>
        <p:txBody>
          <a:bodyPr wrap="none" rtlCol="0">
            <a:spAutoFit/>
          </a:bodyPr>
          <a:lstStyle/>
          <a:p>
            <a:r>
              <a:rPr lang="en-US" b="1" dirty="0">
                <a:solidFill>
                  <a:schemeClr val="bg1"/>
                </a:solidFill>
              </a:rPr>
              <a:t>829 y</a:t>
            </a:r>
            <a:r>
              <a:rPr lang="en-US" b="1" baseline="-25000" dirty="0">
                <a:solidFill>
                  <a:schemeClr val="bg1"/>
                </a:solidFill>
              </a:rPr>
              <a:t>8</a:t>
            </a:r>
          </a:p>
        </p:txBody>
      </p:sp>
      <p:sp>
        <p:nvSpPr>
          <p:cNvPr id="187" name="Line 17"/>
          <p:cNvSpPr>
            <a:spLocks noChangeShapeType="1"/>
          </p:cNvSpPr>
          <p:nvPr/>
        </p:nvSpPr>
        <p:spPr bwMode="auto">
          <a:xfrm>
            <a:off x="3267076" y="6519863"/>
            <a:ext cx="1450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8"/>
          <p:cNvSpPr>
            <a:spLocks noChangeShapeType="1"/>
          </p:cNvSpPr>
          <p:nvPr/>
        </p:nvSpPr>
        <p:spPr bwMode="auto">
          <a:xfrm>
            <a:off x="338296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9"/>
          <p:cNvSpPr>
            <a:spLocks noChangeShapeType="1"/>
          </p:cNvSpPr>
          <p:nvPr/>
        </p:nvSpPr>
        <p:spPr bwMode="auto">
          <a:xfrm>
            <a:off x="348297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20"/>
          <p:cNvSpPr>
            <a:spLocks noChangeShapeType="1"/>
          </p:cNvSpPr>
          <p:nvPr/>
        </p:nvSpPr>
        <p:spPr bwMode="auto">
          <a:xfrm>
            <a:off x="358775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21"/>
          <p:cNvSpPr>
            <a:spLocks noChangeShapeType="1"/>
          </p:cNvSpPr>
          <p:nvPr/>
        </p:nvSpPr>
        <p:spPr bwMode="auto">
          <a:xfrm>
            <a:off x="37925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22"/>
          <p:cNvSpPr>
            <a:spLocks noChangeShapeType="1"/>
          </p:cNvSpPr>
          <p:nvPr/>
        </p:nvSpPr>
        <p:spPr bwMode="auto">
          <a:xfrm>
            <a:off x="38973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23"/>
          <p:cNvSpPr>
            <a:spLocks noChangeShapeType="1"/>
          </p:cNvSpPr>
          <p:nvPr/>
        </p:nvSpPr>
        <p:spPr bwMode="auto">
          <a:xfrm>
            <a:off x="400208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24"/>
          <p:cNvSpPr>
            <a:spLocks noChangeShapeType="1"/>
          </p:cNvSpPr>
          <p:nvPr/>
        </p:nvSpPr>
        <p:spPr bwMode="auto">
          <a:xfrm>
            <a:off x="420846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25"/>
          <p:cNvSpPr>
            <a:spLocks noChangeShapeType="1"/>
          </p:cNvSpPr>
          <p:nvPr/>
        </p:nvSpPr>
        <p:spPr bwMode="auto">
          <a:xfrm>
            <a:off x="43132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26"/>
          <p:cNvSpPr>
            <a:spLocks noChangeShapeType="1"/>
          </p:cNvSpPr>
          <p:nvPr/>
        </p:nvSpPr>
        <p:spPr bwMode="auto">
          <a:xfrm>
            <a:off x="44180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27"/>
          <p:cNvSpPr>
            <a:spLocks noChangeShapeType="1"/>
          </p:cNvSpPr>
          <p:nvPr/>
        </p:nvSpPr>
        <p:spPr bwMode="auto">
          <a:xfrm>
            <a:off x="462280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28"/>
          <p:cNvSpPr>
            <a:spLocks noChangeShapeType="1"/>
          </p:cNvSpPr>
          <p:nvPr/>
        </p:nvSpPr>
        <p:spPr bwMode="auto">
          <a:xfrm>
            <a:off x="3278187"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29"/>
          <p:cNvSpPr>
            <a:spLocks noChangeArrowheads="1"/>
          </p:cNvSpPr>
          <p:nvPr/>
        </p:nvSpPr>
        <p:spPr bwMode="auto">
          <a:xfrm>
            <a:off x="3160712"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226.8</a:t>
            </a:r>
            <a:endParaRPr lang="en-US">
              <a:latin typeface="Arial" pitchFamily="34" charset="0"/>
              <a:cs typeface="Arial" pitchFamily="34" charset="0"/>
            </a:endParaRPr>
          </a:p>
        </p:txBody>
      </p:sp>
      <p:sp>
        <p:nvSpPr>
          <p:cNvPr id="200" name="Line 30"/>
          <p:cNvSpPr>
            <a:spLocks noChangeShapeType="1"/>
          </p:cNvSpPr>
          <p:nvPr/>
        </p:nvSpPr>
        <p:spPr bwMode="auto">
          <a:xfrm>
            <a:off x="3692525"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31"/>
          <p:cNvSpPr>
            <a:spLocks noChangeArrowheads="1"/>
          </p:cNvSpPr>
          <p:nvPr/>
        </p:nvSpPr>
        <p:spPr bwMode="auto">
          <a:xfrm>
            <a:off x="3575050"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227.0</a:t>
            </a:r>
            <a:endParaRPr lang="en-US">
              <a:latin typeface="Arial" pitchFamily="34" charset="0"/>
              <a:cs typeface="Arial" pitchFamily="34" charset="0"/>
            </a:endParaRPr>
          </a:p>
        </p:txBody>
      </p:sp>
      <p:sp>
        <p:nvSpPr>
          <p:cNvPr id="202" name="Line 32"/>
          <p:cNvSpPr>
            <a:spLocks noChangeShapeType="1"/>
          </p:cNvSpPr>
          <p:nvPr/>
        </p:nvSpPr>
        <p:spPr bwMode="auto">
          <a:xfrm>
            <a:off x="4108450"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33"/>
          <p:cNvSpPr>
            <a:spLocks noChangeArrowheads="1"/>
          </p:cNvSpPr>
          <p:nvPr/>
        </p:nvSpPr>
        <p:spPr bwMode="auto">
          <a:xfrm>
            <a:off x="3990975"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227.2</a:t>
            </a:r>
            <a:endParaRPr lang="en-US">
              <a:latin typeface="Arial" pitchFamily="34" charset="0"/>
              <a:cs typeface="Arial" pitchFamily="34" charset="0"/>
            </a:endParaRPr>
          </a:p>
        </p:txBody>
      </p:sp>
      <p:sp>
        <p:nvSpPr>
          <p:cNvPr id="204" name="Line 34"/>
          <p:cNvSpPr>
            <a:spLocks noChangeShapeType="1"/>
          </p:cNvSpPr>
          <p:nvPr/>
        </p:nvSpPr>
        <p:spPr bwMode="auto">
          <a:xfrm>
            <a:off x="4518025"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35"/>
          <p:cNvSpPr>
            <a:spLocks noChangeArrowheads="1"/>
          </p:cNvSpPr>
          <p:nvPr/>
        </p:nvSpPr>
        <p:spPr bwMode="auto">
          <a:xfrm>
            <a:off x="4400550"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227.4</a:t>
            </a:r>
            <a:endParaRPr lang="en-US">
              <a:latin typeface="Arial" pitchFamily="34" charset="0"/>
              <a:cs typeface="Arial" pitchFamily="34" charset="0"/>
            </a:endParaRPr>
          </a:p>
        </p:txBody>
      </p:sp>
      <p:sp>
        <p:nvSpPr>
          <p:cNvPr id="206" name="Rectangle 36"/>
          <p:cNvSpPr>
            <a:spLocks noChangeArrowheads="1"/>
          </p:cNvSpPr>
          <p:nvPr/>
        </p:nvSpPr>
        <p:spPr bwMode="auto">
          <a:xfrm>
            <a:off x="3911600" y="6665914"/>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m/z</a:t>
            </a:r>
            <a:endParaRPr lang="en-US">
              <a:latin typeface="Arial" pitchFamily="34" charset="0"/>
              <a:cs typeface="Arial" pitchFamily="34" charset="0"/>
            </a:endParaRPr>
          </a:p>
        </p:txBody>
      </p:sp>
      <p:sp>
        <p:nvSpPr>
          <p:cNvPr id="207" name="Line 37"/>
          <p:cNvSpPr>
            <a:spLocks noChangeShapeType="1"/>
          </p:cNvSpPr>
          <p:nvPr/>
        </p:nvSpPr>
        <p:spPr bwMode="auto">
          <a:xfrm>
            <a:off x="4859338" y="6519863"/>
            <a:ext cx="1450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38"/>
          <p:cNvSpPr>
            <a:spLocks noChangeShapeType="1"/>
          </p:cNvSpPr>
          <p:nvPr/>
        </p:nvSpPr>
        <p:spPr bwMode="auto">
          <a:xfrm>
            <a:off x="502285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39"/>
          <p:cNvSpPr>
            <a:spLocks noChangeShapeType="1"/>
          </p:cNvSpPr>
          <p:nvPr/>
        </p:nvSpPr>
        <p:spPr bwMode="auto">
          <a:xfrm>
            <a:off x="512762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40"/>
          <p:cNvSpPr>
            <a:spLocks noChangeShapeType="1"/>
          </p:cNvSpPr>
          <p:nvPr/>
        </p:nvSpPr>
        <p:spPr bwMode="auto">
          <a:xfrm>
            <a:off x="52276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41"/>
          <p:cNvSpPr>
            <a:spLocks noChangeShapeType="1"/>
          </p:cNvSpPr>
          <p:nvPr/>
        </p:nvSpPr>
        <p:spPr bwMode="auto">
          <a:xfrm>
            <a:off x="543718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42"/>
          <p:cNvSpPr>
            <a:spLocks noChangeShapeType="1"/>
          </p:cNvSpPr>
          <p:nvPr/>
        </p:nvSpPr>
        <p:spPr bwMode="auto">
          <a:xfrm>
            <a:off x="554196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43"/>
          <p:cNvSpPr>
            <a:spLocks noChangeShapeType="1"/>
          </p:cNvSpPr>
          <p:nvPr/>
        </p:nvSpPr>
        <p:spPr bwMode="auto">
          <a:xfrm>
            <a:off x="564197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44"/>
          <p:cNvSpPr>
            <a:spLocks noChangeShapeType="1"/>
          </p:cNvSpPr>
          <p:nvPr/>
        </p:nvSpPr>
        <p:spPr bwMode="auto">
          <a:xfrm>
            <a:off x="58531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45"/>
          <p:cNvSpPr>
            <a:spLocks noChangeShapeType="1"/>
          </p:cNvSpPr>
          <p:nvPr/>
        </p:nvSpPr>
        <p:spPr bwMode="auto">
          <a:xfrm>
            <a:off x="595312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46"/>
          <p:cNvSpPr>
            <a:spLocks noChangeShapeType="1"/>
          </p:cNvSpPr>
          <p:nvPr/>
        </p:nvSpPr>
        <p:spPr bwMode="auto">
          <a:xfrm>
            <a:off x="605790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47"/>
          <p:cNvSpPr>
            <a:spLocks noChangeShapeType="1"/>
          </p:cNvSpPr>
          <p:nvPr/>
        </p:nvSpPr>
        <p:spPr bwMode="auto">
          <a:xfrm>
            <a:off x="626745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48"/>
          <p:cNvSpPr>
            <a:spLocks noChangeShapeType="1"/>
          </p:cNvSpPr>
          <p:nvPr/>
        </p:nvSpPr>
        <p:spPr bwMode="auto">
          <a:xfrm>
            <a:off x="4916487"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Rectangle 49"/>
          <p:cNvSpPr>
            <a:spLocks noChangeArrowheads="1"/>
          </p:cNvSpPr>
          <p:nvPr/>
        </p:nvSpPr>
        <p:spPr bwMode="auto">
          <a:xfrm>
            <a:off x="4799012"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271.8</a:t>
            </a:r>
            <a:endParaRPr lang="en-US">
              <a:latin typeface="Arial" pitchFamily="34" charset="0"/>
              <a:cs typeface="Arial" pitchFamily="34" charset="0"/>
            </a:endParaRPr>
          </a:p>
        </p:txBody>
      </p:sp>
      <p:sp>
        <p:nvSpPr>
          <p:cNvPr id="220" name="Line 50"/>
          <p:cNvSpPr>
            <a:spLocks noChangeShapeType="1"/>
          </p:cNvSpPr>
          <p:nvPr/>
        </p:nvSpPr>
        <p:spPr bwMode="auto">
          <a:xfrm>
            <a:off x="5332412"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Rectangle 51"/>
          <p:cNvSpPr>
            <a:spLocks noChangeArrowheads="1"/>
          </p:cNvSpPr>
          <p:nvPr/>
        </p:nvSpPr>
        <p:spPr bwMode="auto">
          <a:xfrm>
            <a:off x="5214937"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272.0</a:t>
            </a:r>
            <a:endParaRPr lang="en-US">
              <a:latin typeface="Arial" pitchFamily="34" charset="0"/>
              <a:cs typeface="Arial" pitchFamily="34" charset="0"/>
            </a:endParaRPr>
          </a:p>
        </p:txBody>
      </p:sp>
      <p:sp>
        <p:nvSpPr>
          <p:cNvPr id="222" name="Line 52"/>
          <p:cNvSpPr>
            <a:spLocks noChangeShapeType="1"/>
          </p:cNvSpPr>
          <p:nvPr/>
        </p:nvSpPr>
        <p:spPr bwMode="auto">
          <a:xfrm>
            <a:off x="5746750"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Rectangle 53"/>
          <p:cNvSpPr>
            <a:spLocks noChangeArrowheads="1"/>
          </p:cNvSpPr>
          <p:nvPr/>
        </p:nvSpPr>
        <p:spPr bwMode="auto">
          <a:xfrm>
            <a:off x="5629275"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272.2</a:t>
            </a:r>
            <a:endParaRPr lang="en-US">
              <a:latin typeface="Arial" pitchFamily="34" charset="0"/>
              <a:cs typeface="Arial" pitchFamily="34" charset="0"/>
            </a:endParaRPr>
          </a:p>
        </p:txBody>
      </p:sp>
      <p:sp>
        <p:nvSpPr>
          <p:cNvPr id="224" name="Line 54"/>
          <p:cNvSpPr>
            <a:spLocks noChangeShapeType="1"/>
          </p:cNvSpPr>
          <p:nvPr/>
        </p:nvSpPr>
        <p:spPr bwMode="auto">
          <a:xfrm>
            <a:off x="6162675"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Rectangle 55"/>
          <p:cNvSpPr>
            <a:spLocks noChangeArrowheads="1"/>
          </p:cNvSpPr>
          <p:nvPr/>
        </p:nvSpPr>
        <p:spPr bwMode="auto">
          <a:xfrm>
            <a:off x="6045200"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272.4</a:t>
            </a:r>
            <a:endParaRPr lang="en-US">
              <a:latin typeface="Arial" pitchFamily="34" charset="0"/>
              <a:cs typeface="Arial" pitchFamily="34" charset="0"/>
            </a:endParaRPr>
          </a:p>
        </p:txBody>
      </p:sp>
      <p:sp>
        <p:nvSpPr>
          <p:cNvPr id="226" name="Rectangle 56"/>
          <p:cNvSpPr>
            <a:spLocks noChangeArrowheads="1"/>
          </p:cNvSpPr>
          <p:nvPr/>
        </p:nvSpPr>
        <p:spPr bwMode="auto">
          <a:xfrm>
            <a:off x="5503862" y="6665914"/>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m/z</a:t>
            </a:r>
            <a:endParaRPr lang="en-US">
              <a:latin typeface="Arial" pitchFamily="34" charset="0"/>
              <a:cs typeface="Arial" pitchFamily="34" charset="0"/>
            </a:endParaRPr>
          </a:p>
        </p:txBody>
      </p:sp>
      <p:sp>
        <p:nvSpPr>
          <p:cNvPr id="227" name="Line 57"/>
          <p:cNvSpPr>
            <a:spLocks noChangeShapeType="1"/>
          </p:cNvSpPr>
          <p:nvPr/>
        </p:nvSpPr>
        <p:spPr bwMode="auto">
          <a:xfrm>
            <a:off x="6451601" y="6519863"/>
            <a:ext cx="1450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58"/>
          <p:cNvSpPr>
            <a:spLocks noChangeShapeType="1"/>
          </p:cNvSpPr>
          <p:nvPr/>
        </p:nvSpPr>
        <p:spPr bwMode="auto">
          <a:xfrm>
            <a:off x="650398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59"/>
          <p:cNvSpPr>
            <a:spLocks noChangeShapeType="1"/>
          </p:cNvSpPr>
          <p:nvPr/>
        </p:nvSpPr>
        <p:spPr bwMode="auto">
          <a:xfrm>
            <a:off x="660876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60"/>
          <p:cNvSpPr>
            <a:spLocks noChangeShapeType="1"/>
          </p:cNvSpPr>
          <p:nvPr/>
        </p:nvSpPr>
        <p:spPr bwMode="auto">
          <a:xfrm>
            <a:off x="67135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61"/>
          <p:cNvSpPr>
            <a:spLocks noChangeShapeType="1"/>
          </p:cNvSpPr>
          <p:nvPr/>
        </p:nvSpPr>
        <p:spPr bwMode="auto">
          <a:xfrm>
            <a:off x="69199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62"/>
          <p:cNvSpPr>
            <a:spLocks noChangeShapeType="1"/>
          </p:cNvSpPr>
          <p:nvPr/>
        </p:nvSpPr>
        <p:spPr bwMode="auto">
          <a:xfrm>
            <a:off x="702468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63"/>
          <p:cNvSpPr>
            <a:spLocks noChangeShapeType="1"/>
          </p:cNvSpPr>
          <p:nvPr/>
        </p:nvSpPr>
        <p:spPr bwMode="auto">
          <a:xfrm>
            <a:off x="712470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64"/>
          <p:cNvSpPr>
            <a:spLocks noChangeShapeType="1"/>
          </p:cNvSpPr>
          <p:nvPr/>
        </p:nvSpPr>
        <p:spPr bwMode="auto">
          <a:xfrm>
            <a:off x="733425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65"/>
          <p:cNvSpPr>
            <a:spLocks noChangeShapeType="1"/>
          </p:cNvSpPr>
          <p:nvPr/>
        </p:nvSpPr>
        <p:spPr bwMode="auto">
          <a:xfrm>
            <a:off x="743902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66"/>
          <p:cNvSpPr>
            <a:spLocks noChangeShapeType="1"/>
          </p:cNvSpPr>
          <p:nvPr/>
        </p:nvSpPr>
        <p:spPr bwMode="auto">
          <a:xfrm>
            <a:off x="75390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67"/>
          <p:cNvSpPr>
            <a:spLocks noChangeShapeType="1"/>
          </p:cNvSpPr>
          <p:nvPr/>
        </p:nvSpPr>
        <p:spPr bwMode="auto">
          <a:xfrm>
            <a:off x="775017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68"/>
          <p:cNvSpPr>
            <a:spLocks noChangeShapeType="1"/>
          </p:cNvSpPr>
          <p:nvPr/>
        </p:nvSpPr>
        <p:spPr bwMode="auto">
          <a:xfrm>
            <a:off x="784860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69"/>
          <p:cNvSpPr>
            <a:spLocks noChangeShapeType="1"/>
          </p:cNvSpPr>
          <p:nvPr/>
        </p:nvSpPr>
        <p:spPr bwMode="auto">
          <a:xfrm>
            <a:off x="6813550"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Rectangle 70"/>
          <p:cNvSpPr>
            <a:spLocks noChangeArrowheads="1"/>
          </p:cNvSpPr>
          <p:nvPr/>
        </p:nvSpPr>
        <p:spPr bwMode="auto">
          <a:xfrm>
            <a:off x="6696075"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641.2</a:t>
            </a:r>
            <a:endParaRPr lang="en-US">
              <a:latin typeface="Arial" pitchFamily="34" charset="0"/>
              <a:cs typeface="Arial" pitchFamily="34" charset="0"/>
            </a:endParaRPr>
          </a:p>
        </p:txBody>
      </p:sp>
      <p:sp>
        <p:nvSpPr>
          <p:cNvPr id="241" name="Line 71"/>
          <p:cNvSpPr>
            <a:spLocks noChangeShapeType="1"/>
          </p:cNvSpPr>
          <p:nvPr/>
        </p:nvSpPr>
        <p:spPr bwMode="auto">
          <a:xfrm>
            <a:off x="7229475"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Rectangle 72"/>
          <p:cNvSpPr>
            <a:spLocks noChangeArrowheads="1"/>
          </p:cNvSpPr>
          <p:nvPr/>
        </p:nvSpPr>
        <p:spPr bwMode="auto">
          <a:xfrm>
            <a:off x="7112000"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641.4</a:t>
            </a:r>
            <a:endParaRPr lang="en-US">
              <a:latin typeface="Arial" pitchFamily="34" charset="0"/>
              <a:cs typeface="Arial" pitchFamily="34" charset="0"/>
            </a:endParaRPr>
          </a:p>
        </p:txBody>
      </p:sp>
      <p:sp>
        <p:nvSpPr>
          <p:cNvPr id="243" name="Line 73"/>
          <p:cNvSpPr>
            <a:spLocks noChangeShapeType="1"/>
          </p:cNvSpPr>
          <p:nvPr/>
        </p:nvSpPr>
        <p:spPr bwMode="auto">
          <a:xfrm>
            <a:off x="7643812"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74"/>
          <p:cNvSpPr>
            <a:spLocks noChangeArrowheads="1"/>
          </p:cNvSpPr>
          <p:nvPr/>
        </p:nvSpPr>
        <p:spPr bwMode="auto">
          <a:xfrm>
            <a:off x="7526337"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641.6</a:t>
            </a:r>
            <a:endParaRPr lang="en-US">
              <a:latin typeface="Arial" pitchFamily="34" charset="0"/>
              <a:cs typeface="Arial" pitchFamily="34" charset="0"/>
            </a:endParaRPr>
          </a:p>
        </p:txBody>
      </p:sp>
      <p:sp>
        <p:nvSpPr>
          <p:cNvPr id="245" name="Rectangle 75"/>
          <p:cNvSpPr>
            <a:spLocks noChangeArrowheads="1"/>
          </p:cNvSpPr>
          <p:nvPr/>
        </p:nvSpPr>
        <p:spPr bwMode="auto">
          <a:xfrm>
            <a:off x="7096125" y="6665914"/>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m/z</a:t>
            </a:r>
            <a:endParaRPr lang="en-US">
              <a:latin typeface="Arial" pitchFamily="34" charset="0"/>
              <a:cs typeface="Arial" pitchFamily="34" charset="0"/>
            </a:endParaRPr>
          </a:p>
        </p:txBody>
      </p:sp>
      <p:sp>
        <p:nvSpPr>
          <p:cNvPr id="246" name="Line 76"/>
          <p:cNvSpPr>
            <a:spLocks noChangeShapeType="1"/>
          </p:cNvSpPr>
          <p:nvPr/>
        </p:nvSpPr>
        <p:spPr bwMode="auto">
          <a:xfrm>
            <a:off x="8043863" y="6519863"/>
            <a:ext cx="1450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77"/>
          <p:cNvSpPr>
            <a:spLocks noChangeShapeType="1"/>
          </p:cNvSpPr>
          <p:nvPr/>
        </p:nvSpPr>
        <p:spPr bwMode="auto">
          <a:xfrm>
            <a:off x="81391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78"/>
          <p:cNvSpPr>
            <a:spLocks noChangeShapeType="1"/>
          </p:cNvSpPr>
          <p:nvPr/>
        </p:nvSpPr>
        <p:spPr bwMode="auto">
          <a:xfrm>
            <a:off x="834390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79"/>
          <p:cNvSpPr>
            <a:spLocks noChangeShapeType="1"/>
          </p:cNvSpPr>
          <p:nvPr/>
        </p:nvSpPr>
        <p:spPr bwMode="auto">
          <a:xfrm>
            <a:off x="844867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80"/>
          <p:cNvSpPr>
            <a:spLocks noChangeShapeType="1"/>
          </p:cNvSpPr>
          <p:nvPr/>
        </p:nvSpPr>
        <p:spPr bwMode="auto">
          <a:xfrm>
            <a:off x="8553450"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81"/>
          <p:cNvSpPr>
            <a:spLocks noChangeShapeType="1"/>
          </p:cNvSpPr>
          <p:nvPr/>
        </p:nvSpPr>
        <p:spPr bwMode="auto">
          <a:xfrm>
            <a:off x="87582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82"/>
          <p:cNvSpPr>
            <a:spLocks noChangeShapeType="1"/>
          </p:cNvSpPr>
          <p:nvPr/>
        </p:nvSpPr>
        <p:spPr bwMode="auto">
          <a:xfrm>
            <a:off x="88630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83"/>
          <p:cNvSpPr>
            <a:spLocks noChangeShapeType="1"/>
          </p:cNvSpPr>
          <p:nvPr/>
        </p:nvSpPr>
        <p:spPr bwMode="auto">
          <a:xfrm>
            <a:off x="8969375"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84"/>
          <p:cNvSpPr>
            <a:spLocks noChangeShapeType="1"/>
          </p:cNvSpPr>
          <p:nvPr/>
        </p:nvSpPr>
        <p:spPr bwMode="auto">
          <a:xfrm>
            <a:off x="917416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85"/>
          <p:cNvSpPr>
            <a:spLocks noChangeShapeType="1"/>
          </p:cNvSpPr>
          <p:nvPr/>
        </p:nvSpPr>
        <p:spPr bwMode="auto">
          <a:xfrm>
            <a:off x="9278937"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86"/>
          <p:cNvSpPr>
            <a:spLocks noChangeShapeType="1"/>
          </p:cNvSpPr>
          <p:nvPr/>
        </p:nvSpPr>
        <p:spPr bwMode="auto">
          <a:xfrm>
            <a:off x="9383712" y="6519864"/>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87"/>
          <p:cNvSpPr>
            <a:spLocks noChangeShapeType="1"/>
          </p:cNvSpPr>
          <p:nvPr/>
        </p:nvSpPr>
        <p:spPr bwMode="auto">
          <a:xfrm>
            <a:off x="8243887"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88"/>
          <p:cNvSpPr>
            <a:spLocks noChangeArrowheads="1"/>
          </p:cNvSpPr>
          <p:nvPr/>
        </p:nvSpPr>
        <p:spPr bwMode="auto">
          <a:xfrm>
            <a:off x="8126412"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829.2</a:t>
            </a:r>
            <a:endParaRPr lang="en-US">
              <a:latin typeface="Arial" pitchFamily="34" charset="0"/>
              <a:cs typeface="Arial" pitchFamily="34" charset="0"/>
            </a:endParaRPr>
          </a:p>
        </p:txBody>
      </p:sp>
      <p:sp>
        <p:nvSpPr>
          <p:cNvPr id="259" name="Line 89"/>
          <p:cNvSpPr>
            <a:spLocks noChangeShapeType="1"/>
          </p:cNvSpPr>
          <p:nvPr/>
        </p:nvSpPr>
        <p:spPr bwMode="auto">
          <a:xfrm>
            <a:off x="8658225"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90"/>
          <p:cNvSpPr>
            <a:spLocks noChangeArrowheads="1"/>
          </p:cNvSpPr>
          <p:nvPr/>
        </p:nvSpPr>
        <p:spPr bwMode="auto">
          <a:xfrm>
            <a:off x="8540750"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829.4</a:t>
            </a:r>
            <a:endParaRPr lang="en-US">
              <a:latin typeface="Arial" pitchFamily="34" charset="0"/>
              <a:cs typeface="Arial" pitchFamily="34" charset="0"/>
            </a:endParaRPr>
          </a:p>
        </p:txBody>
      </p:sp>
      <p:sp>
        <p:nvSpPr>
          <p:cNvPr id="261" name="Line 91"/>
          <p:cNvSpPr>
            <a:spLocks noChangeShapeType="1"/>
          </p:cNvSpPr>
          <p:nvPr/>
        </p:nvSpPr>
        <p:spPr bwMode="auto">
          <a:xfrm>
            <a:off x="9067800"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92"/>
          <p:cNvSpPr>
            <a:spLocks noChangeArrowheads="1"/>
          </p:cNvSpPr>
          <p:nvPr/>
        </p:nvSpPr>
        <p:spPr bwMode="auto">
          <a:xfrm>
            <a:off x="8950325"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829.6</a:t>
            </a:r>
            <a:endParaRPr lang="en-US">
              <a:latin typeface="Arial" pitchFamily="34" charset="0"/>
              <a:cs typeface="Arial" pitchFamily="34" charset="0"/>
            </a:endParaRPr>
          </a:p>
        </p:txBody>
      </p:sp>
      <p:sp>
        <p:nvSpPr>
          <p:cNvPr id="263" name="Line 93"/>
          <p:cNvSpPr>
            <a:spLocks noChangeShapeType="1"/>
          </p:cNvSpPr>
          <p:nvPr/>
        </p:nvSpPr>
        <p:spPr bwMode="auto">
          <a:xfrm>
            <a:off x="9483725" y="651986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94"/>
          <p:cNvSpPr>
            <a:spLocks noChangeArrowheads="1"/>
          </p:cNvSpPr>
          <p:nvPr/>
        </p:nvSpPr>
        <p:spPr bwMode="auto">
          <a:xfrm>
            <a:off x="9366250" y="6565902"/>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829.8</a:t>
            </a:r>
            <a:endParaRPr lang="en-US">
              <a:latin typeface="Arial" pitchFamily="34" charset="0"/>
              <a:cs typeface="Arial" pitchFamily="34" charset="0"/>
            </a:endParaRPr>
          </a:p>
        </p:txBody>
      </p:sp>
      <p:sp>
        <p:nvSpPr>
          <p:cNvPr id="265" name="Rectangle 95"/>
          <p:cNvSpPr>
            <a:spLocks noChangeArrowheads="1"/>
          </p:cNvSpPr>
          <p:nvPr/>
        </p:nvSpPr>
        <p:spPr bwMode="auto">
          <a:xfrm>
            <a:off x="8688387" y="6665914"/>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m/z</a:t>
            </a:r>
            <a:endParaRPr lang="en-US">
              <a:latin typeface="Arial" pitchFamily="34" charset="0"/>
              <a:cs typeface="Arial" pitchFamily="34" charset="0"/>
            </a:endParaRPr>
          </a:p>
        </p:txBody>
      </p:sp>
      <p:sp>
        <p:nvSpPr>
          <p:cNvPr id="167" name="Line 353"/>
          <p:cNvSpPr>
            <a:spLocks noChangeShapeType="1"/>
          </p:cNvSpPr>
          <p:nvPr/>
        </p:nvSpPr>
        <p:spPr bwMode="auto">
          <a:xfrm flipV="1">
            <a:off x="3992562" y="5383213"/>
            <a:ext cx="0" cy="113030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355"/>
          <p:cNvSpPr>
            <a:spLocks noChangeShapeType="1"/>
          </p:cNvSpPr>
          <p:nvPr/>
        </p:nvSpPr>
        <p:spPr bwMode="auto">
          <a:xfrm flipV="1">
            <a:off x="5584824" y="6340475"/>
            <a:ext cx="0" cy="17303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357"/>
          <p:cNvSpPr>
            <a:spLocks noChangeShapeType="1"/>
          </p:cNvSpPr>
          <p:nvPr/>
        </p:nvSpPr>
        <p:spPr bwMode="auto">
          <a:xfrm flipV="1">
            <a:off x="7177087" y="6224589"/>
            <a:ext cx="0" cy="288925"/>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359"/>
          <p:cNvSpPr>
            <a:spLocks noChangeShapeType="1"/>
          </p:cNvSpPr>
          <p:nvPr/>
        </p:nvSpPr>
        <p:spPr bwMode="auto">
          <a:xfrm flipV="1">
            <a:off x="8769349" y="4759325"/>
            <a:ext cx="0" cy="175418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Line 376"/>
          <p:cNvSpPr>
            <a:spLocks noChangeShapeType="1"/>
          </p:cNvSpPr>
          <p:nvPr/>
        </p:nvSpPr>
        <p:spPr bwMode="auto">
          <a:xfrm>
            <a:off x="3257551" y="4159251"/>
            <a:ext cx="1452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Line 377"/>
          <p:cNvSpPr>
            <a:spLocks noChangeShapeType="1"/>
          </p:cNvSpPr>
          <p:nvPr/>
        </p:nvSpPr>
        <p:spPr bwMode="auto">
          <a:xfrm>
            <a:off x="337343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Line 378"/>
          <p:cNvSpPr>
            <a:spLocks noChangeShapeType="1"/>
          </p:cNvSpPr>
          <p:nvPr/>
        </p:nvSpPr>
        <p:spPr bwMode="auto">
          <a:xfrm>
            <a:off x="34734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Line 379"/>
          <p:cNvSpPr>
            <a:spLocks noChangeShapeType="1"/>
          </p:cNvSpPr>
          <p:nvPr/>
        </p:nvSpPr>
        <p:spPr bwMode="auto">
          <a:xfrm>
            <a:off x="357822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Line 380"/>
          <p:cNvSpPr>
            <a:spLocks noChangeShapeType="1"/>
          </p:cNvSpPr>
          <p:nvPr/>
        </p:nvSpPr>
        <p:spPr bwMode="auto">
          <a:xfrm>
            <a:off x="378460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381"/>
          <p:cNvSpPr>
            <a:spLocks noChangeShapeType="1"/>
          </p:cNvSpPr>
          <p:nvPr/>
        </p:nvSpPr>
        <p:spPr bwMode="auto">
          <a:xfrm>
            <a:off x="388937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Line 382"/>
          <p:cNvSpPr>
            <a:spLocks noChangeShapeType="1"/>
          </p:cNvSpPr>
          <p:nvPr/>
        </p:nvSpPr>
        <p:spPr bwMode="auto">
          <a:xfrm>
            <a:off x="39941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Line 383"/>
          <p:cNvSpPr>
            <a:spLocks noChangeShapeType="1"/>
          </p:cNvSpPr>
          <p:nvPr/>
        </p:nvSpPr>
        <p:spPr bwMode="auto">
          <a:xfrm>
            <a:off x="420052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Line 384"/>
          <p:cNvSpPr>
            <a:spLocks noChangeShapeType="1"/>
          </p:cNvSpPr>
          <p:nvPr/>
        </p:nvSpPr>
        <p:spPr bwMode="auto">
          <a:xfrm>
            <a:off x="430530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5" name="Line 385"/>
          <p:cNvSpPr>
            <a:spLocks noChangeShapeType="1"/>
          </p:cNvSpPr>
          <p:nvPr/>
        </p:nvSpPr>
        <p:spPr bwMode="auto">
          <a:xfrm>
            <a:off x="441007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6" name="Line 386"/>
          <p:cNvSpPr>
            <a:spLocks noChangeShapeType="1"/>
          </p:cNvSpPr>
          <p:nvPr/>
        </p:nvSpPr>
        <p:spPr bwMode="auto">
          <a:xfrm>
            <a:off x="46164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8" name="Rectangle 388"/>
          <p:cNvSpPr>
            <a:spLocks noChangeArrowheads="1"/>
          </p:cNvSpPr>
          <p:nvPr/>
        </p:nvSpPr>
        <p:spPr bwMode="auto">
          <a:xfrm>
            <a:off x="3160712"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226.8</a:t>
            </a:r>
            <a:endParaRPr lang="en-US">
              <a:latin typeface="Arial" pitchFamily="34" charset="0"/>
              <a:cs typeface="Arial" pitchFamily="34" charset="0"/>
            </a:endParaRPr>
          </a:p>
        </p:txBody>
      </p:sp>
      <p:sp>
        <p:nvSpPr>
          <p:cNvPr id="559" name="Line 389"/>
          <p:cNvSpPr>
            <a:spLocks noChangeShapeType="1"/>
          </p:cNvSpPr>
          <p:nvPr/>
        </p:nvSpPr>
        <p:spPr bwMode="auto">
          <a:xfrm>
            <a:off x="3684587"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Rectangle 390"/>
          <p:cNvSpPr>
            <a:spLocks noChangeArrowheads="1"/>
          </p:cNvSpPr>
          <p:nvPr/>
        </p:nvSpPr>
        <p:spPr bwMode="auto">
          <a:xfrm>
            <a:off x="3576637"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227.0</a:t>
            </a:r>
            <a:endParaRPr lang="en-US">
              <a:latin typeface="Arial" pitchFamily="34" charset="0"/>
              <a:cs typeface="Arial" pitchFamily="34" charset="0"/>
            </a:endParaRPr>
          </a:p>
        </p:txBody>
      </p:sp>
      <p:sp>
        <p:nvSpPr>
          <p:cNvPr id="561" name="Line 391"/>
          <p:cNvSpPr>
            <a:spLocks noChangeShapeType="1"/>
          </p:cNvSpPr>
          <p:nvPr/>
        </p:nvSpPr>
        <p:spPr bwMode="auto">
          <a:xfrm>
            <a:off x="4100512"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Rectangle 392"/>
          <p:cNvSpPr>
            <a:spLocks noChangeArrowheads="1"/>
          </p:cNvSpPr>
          <p:nvPr/>
        </p:nvSpPr>
        <p:spPr bwMode="auto">
          <a:xfrm>
            <a:off x="3992562"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227.2</a:t>
            </a:r>
            <a:endParaRPr lang="en-US">
              <a:latin typeface="Arial" pitchFamily="34" charset="0"/>
              <a:cs typeface="Arial" pitchFamily="34" charset="0"/>
            </a:endParaRPr>
          </a:p>
        </p:txBody>
      </p:sp>
      <p:sp>
        <p:nvSpPr>
          <p:cNvPr id="563" name="Line 393"/>
          <p:cNvSpPr>
            <a:spLocks noChangeShapeType="1"/>
          </p:cNvSpPr>
          <p:nvPr/>
        </p:nvSpPr>
        <p:spPr bwMode="auto">
          <a:xfrm>
            <a:off x="4510087"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4" name="Rectangle 394"/>
          <p:cNvSpPr>
            <a:spLocks noChangeArrowheads="1"/>
          </p:cNvSpPr>
          <p:nvPr/>
        </p:nvSpPr>
        <p:spPr bwMode="auto">
          <a:xfrm>
            <a:off x="4402137"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227.4</a:t>
            </a:r>
            <a:endParaRPr lang="en-US">
              <a:solidFill>
                <a:schemeClr val="bg1"/>
              </a:solidFill>
              <a:latin typeface="Arial" pitchFamily="34" charset="0"/>
              <a:cs typeface="Arial" pitchFamily="34" charset="0"/>
            </a:endParaRPr>
          </a:p>
        </p:txBody>
      </p:sp>
      <p:sp>
        <p:nvSpPr>
          <p:cNvPr id="565" name="Rectangle 395"/>
          <p:cNvSpPr>
            <a:spLocks noChangeArrowheads="1"/>
          </p:cNvSpPr>
          <p:nvPr/>
        </p:nvSpPr>
        <p:spPr bwMode="auto">
          <a:xfrm>
            <a:off x="3911600" y="4306889"/>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rgbClr val="000000"/>
                </a:solidFill>
                <a:latin typeface="Arial" pitchFamily="34" charset="0"/>
                <a:cs typeface="Arial" pitchFamily="34" charset="0"/>
              </a:rPr>
              <a:t>m/z</a:t>
            </a:r>
            <a:endParaRPr lang="en-US">
              <a:latin typeface="Arial" pitchFamily="34" charset="0"/>
              <a:cs typeface="Arial" pitchFamily="34" charset="0"/>
            </a:endParaRPr>
          </a:p>
        </p:txBody>
      </p:sp>
      <p:sp>
        <p:nvSpPr>
          <p:cNvPr id="566" name="Line 396"/>
          <p:cNvSpPr>
            <a:spLocks noChangeShapeType="1"/>
          </p:cNvSpPr>
          <p:nvPr/>
        </p:nvSpPr>
        <p:spPr bwMode="auto">
          <a:xfrm>
            <a:off x="4852988" y="4159251"/>
            <a:ext cx="1452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7" name="Line 397"/>
          <p:cNvSpPr>
            <a:spLocks noChangeShapeType="1"/>
          </p:cNvSpPr>
          <p:nvPr/>
        </p:nvSpPr>
        <p:spPr bwMode="auto">
          <a:xfrm>
            <a:off x="501491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8" name="Line 398"/>
          <p:cNvSpPr>
            <a:spLocks noChangeShapeType="1"/>
          </p:cNvSpPr>
          <p:nvPr/>
        </p:nvSpPr>
        <p:spPr bwMode="auto">
          <a:xfrm>
            <a:off x="512127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9" name="Line 399"/>
          <p:cNvSpPr>
            <a:spLocks noChangeShapeType="1"/>
          </p:cNvSpPr>
          <p:nvPr/>
        </p:nvSpPr>
        <p:spPr bwMode="auto">
          <a:xfrm>
            <a:off x="522128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0" name="Line 400"/>
          <p:cNvSpPr>
            <a:spLocks noChangeShapeType="1"/>
          </p:cNvSpPr>
          <p:nvPr/>
        </p:nvSpPr>
        <p:spPr bwMode="auto">
          <a:xfrm>
            <a:off x="543083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1" name="Line 401"/>
          <p:cNvSpPr>
            <a:spLocks noChangeShapeType="1"/>
          </p:cNvSpPr>
          <p:nvPr/>
        </p:nvSpPr>
        <p:spPr bwMode="auto">
          <a:xfrm>
            <a:off x="553720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2" name="Line 402"/>
          <p:cNvSpPr>
            <a:spLocks noChangeShapeType="1"/>
          </p:cNvSpPr>
          <p:nvPr/>
        </p:nvSpPr>
        <p:spPr bwMode="auto">
          <a:xfrm>
            <a:off x="563721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3" name="Line 403"/>
          <p:cNvSpPr>
            <a:spLocks noChangeShapeType="1"/>
          </p:cNvSpPr>
          <p:nvPr/>
        </p:nvSpPr>
        <p:spPr bwMode="auto">
          <a:xfrm>
            <a:off x="584676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4" name="Line 404"/>
          <p:cNvSpPr>
            <a:spLocks noChangeShapeType="1"/>
          </p:cNvSpPr>
          <p:nvPr/>
        </p:nvSpPr>
        <p:spPr bwMode="auto">
          <a:xfrm>
            <a:off x="594677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5" name="Line 405"/>
          <p:cNvSpPr>
            <a:spLocks noChangeShapeType="1"/>
          </p:cNvSpPr>
          <p:nvPr/>
        </p:nvSpPr>
        <p:spPr bwMode="auto">
          <a:xfrm>
            <a:off x="60515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6" name="Line 406"/>
          <p:cNvSpPr>
            <a:spLocks noChangeShapeType="1"/>
          </p:cNvSpPr>
          <p:nvPr/>
        </p:nvSpPr>
        <p:spPr bwMode="auto">
          <a:xfrm>
            <a:off x="626268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7" name="Line 407"/>
          <p:cNvSpPr>
            <a:spLocks noChangeShapeType="1"/>
          </p:cNvSpPr>
          <p:nvPr/>
        </p:nvSpPr>
        <p:spPr bwMode="auto">
          <a:xfrm>
            <a:off x="4910137"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8" name="Rectangle 408"/>
          <p:cNvSpPr>
            <a:spLocks noChangeArrowheads="1"/>
          </p:cNvSpPr>
          <p:nvPr/>
        </p:nvSpPr>
        <p:spPr bwMode="auto">
          <a:xfrm>
            <a:off x="4802187"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271.8</a:t>
            </a:r>
            <a:endParaRPr lang="en-US">
              <a:solidFill>
                <a:schemeClr val="bg1"/>
              </a:solidFill>
              <a:latin typeface="Arial" pitchFamily="34" charset="0"/>
              <a:cs typeface="Arial" pitchFamily="34" charset="0"/>
            </a:endParaRPr>
          </a:p>
        </p:txBody>
      </p:sp>
      <p:sp>
        <p:nvSpPr>
          <p:cNvPr id="579" name="Line 409"/>
          <p:cNvSpPr>
            <a:spLocks noChangeShapeType="1"/>
          </p:cNvSpPr>
          <p:nvPr/>
        </p:nvSpPr>
        <p:spPr bwMode="auto">
          <a:xfrm>
            <a:off x="5326062"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0" name="Rectangle 410"/>
          <p:cNvSpPr>
            <a:spLocks noChangeArrowheads="1"/>
          </p:cNvSpPr>
          <p:nvPr/>
        </p:nvSpPr>
        <p:spPr bwMode="auto">
          <a:xfrm>
            <a:off x="5218112"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272.0</a:t>
            </a:r>
            <a:endParaRPr lang="en-US">
              <a:solidFill>
                <a:schemeClr val="bg1"/>
              </a:solidFill>
              <a:latin typeface="Arial" pitchFamily="34" charset="0"/>
              <a:cs typeface="Arial" pitchFamily="34" charset="0"/>
            </a:endParaRPr>
          </a:p>
        </p:txBody>
      </p:sp>
      <p:sp>
        <p:nvSpPr>
          <p:cNvPr id="581" name="Line 411"/>
          <p:cNvSpPr>
            <a:spLocks noChangeShapeType="1"/>
          </p:cNvSpPr>
          <p:nvPr/>
        </p:nvSpPr>
        <p:spPr bwMode="auto">
          <a:xfrm>
            <a:off x="5741987"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2" name="Rectangle 412"/>
          <p:cNvSpPr>
            <a:spLocks noChangeArrowheads="1"/>
          </p:cNvSpPr>
          <p:nvPr/>
        </p:nvSpPr>
        <p:spPr bwMode="auto">
          <a:xfrm>
            <a:off x="5634037"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272.2</a:t>
            </a:r>
            <a:endParaRPr lang="en-US">
              <a:solidFill>
                <a:schemeClr val="bg1"/>
              </a:solidFill>
              <a:latin typeface="Arial" pitchFamily="34" charset="0"/>
              <a:cs typeface="Arial" pitchFamily="34" charset="0"/>
            </a:endParaRPr>
          </a:p>
        </p:txBody>
      </p:sp>
      <p:sp>
        <p:nvSpPr>
          <p:cNvPr id="583" name="Line 413"/>
          <p:cNvSpPr>
            <a:spLocks noChangeShapeType="1"/>
          </p:cNvSpPr>
          <p:nvPr/>
        </p:nvSpPr>
        <p:spPr bwMode="auto">
          <a:xfrm>
            <a:off x="6157912"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4" name="Rectangle 414"/>
          <p:cNvSpPr>
            <a:spLocks noChangeArrowheads="1"/>
          </p:cNvSpPr>
          <p:nvPr/>
        </p:nvSpPr>
        <p:spPr bwMode="auto">
          <a:xfrm>
            <a:off x="6049962"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272.4</a:t>
            </a:r>
            <a:endParaRPr lang="en-US">
              <a:solidFill>
                <a:schemeClr val="bg1"/>
              </a:solidFill>
              <a:latin typeface="Arial" pitchFamily="34" charset="0"/>
              <a:cs typeface="Arial" pitchFamily="34" charset="0"/>
            </a:endParaRPr>
          </a:p>
        </p:txBody>
      </p:sp>
      <p:sp>
        <p:nvSpPr>
          <p:cNvPr id="585" name="Rectangle 415"/>
          <p:cNvSpPr>
            <a:spLocks noChangeArrowheads="1"/>
          </p:cNvSpPr>
          <p:nvPr/>
        </p:nvSpPr>
        <p:spPr bwMode="auto">
          <a:xfrm>
            <a:off x="5505450" y="4306889"/>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m/z</a:t>
            </a:r>
            <a:endParaRPr lang="en-US">
              <a:solidFill>
                <a:schemeClr val="bg1"/>
              </a:solidFill>
              <a:latin typeface="Arial" pitchFamily="34" charset="0"/>
              <a:cs typeface="Arial" pitchFamily="34" charset="0"/>
            </a:endParaRPr>
          </a:p>
        </p:txBody>
      </p:sp>
      <p:sp>
        <p:nvSpPr>
          <p:cNvPr id="586" name="Line 416"/>
          <p:cNvSpPr>
            <a:spLocks noChangeShapeType="1"/>
          </p:cNvSpPr>
          <p:nvPr/>
        </p:nvSpPr>
        <p:spPr bwMode="auto">
          <a:xfrm>
            <a:off x="6446838" y="4159251"/>
            <a:ext cx="1452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7" name="Line 417"/>
          <p:cNvSpPr>
            <a:spLocks noChangeShapeType="1"/>
          </p:cNvSpPr>
          <p:nvPr/>
        </p:nvSpPr>
        <p:spPr bwMode="auto">
          <a:xfrm>
            <a:off x="649922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8" name="Line 418"/>
          <p:cNvSpPr>
            <a:spLocks noChangeShapeType="1"/>
          </p:cNvSpPr>
          <p:nvPr/>
        </p:nvSpPr>
        <p:spPr bwMode="auto">
          <a:xfrm>
            <a:off x="660400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9" name="Line 419"/>
          <p:cNvSpPr>
            <a:spLocks noChangeShapeType="1"/>
          </p:cNvSpPr>
          <p:nvPr/>
        </p:nvSpPr>
        <p:spPr bwMode="auto">
          <a:xfrm>
            <a:off x="671036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0" name="Line 420"/>
          <p:cNvSpPr>
            <a:spLocks noChangeShapeType="1"/>
          </p:cNvSpPr>
          <p:nvPr/>
        </p:nvSpPr>
        <p:spPr bwMode="auto">
          <a:xfrm>
            <a:off x="69151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1" name="Line 421"/>
          <p:cNvSpPr>
            <a:spLocks noChangeShapeType="1"/>
          </p:cNvSpPr>
          <p:nvPr/>
        </p:nvSpPr>
        <p:spPr bwMode="auto">
          <a:xfrm>
            <a:off x="701992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2" name="Line 422"/>
          <p:cNvSpPr>
            <a:spLocks noChangeShapeType="1"/>
          </p:cNvSpPr>
          <p:nvPr/>
        </p:nvSpPr>
        <p:spPr bwMode="auto">
          <a:xfrm>
            <a:off x="711993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3" name="Line 423"/>
          <p:cNvSpPr>
            <a:spLocks noChangeShapeType="1"/>
          </p:cNvSpPr>
          <p:nvPr/>
        </p:nvSpPr>
        <p:spPr bwMode="auto">
          <a:xfrm>
            <a:off x="733107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4" name="Line 424"/>
          <p:cNvSpPr>
            <a:spLocks noChangeShapeType="1"/>
          </p:cNvSpPr>
          <p:nvPr/>
        </p:nvSpPr>
        <p:spPr bwMode="auto">
          <a:xfrm>
            <a:off x="74358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5" name="Line 425"/>
          <p:cNvSpPr>
            <a:spLocks noChangeShapeType="1"/>
          </p:cNvSpPr>
          <p:nvPr/>
        </p:nvSpPr>
        <p:spPr bwMode="auto">
          <a:xfrm>
            <a:off x="753586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6" name="Line 426"/>
          <p:cNvSpPr>
            <a:spLocks noChangeShapeType="1"/>
          </p:cNvSpPr>
          <p:nvPr/>
        </p:nvSpPr>
        <p:spPr bwMode="auto">
          <a:xfrm>
            <a:off x="774700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7" name="Line 427"/>
          <p:cNvSpPr>
            <a:spLocks noChangeShapeType="1"/>
          </p:cNvSpPr>
          <p:nvPr/>
        </p:nvSpPr>
        <p:spPr bwMode="auto">
          <a:xfrm>
            <a:off x="784701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8" name="Line 428"/>
          <p:cNvSpPr>
            <a:spLocks noChangeShapeType="1"/>
          </p:cNvSpPr>
          <p:nvPr/>
        </p:nvSpPr>
        <p:spPr bwMode="auto">
          <a:xfrm>
            <a:off x="6810375"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9" name="Rectangle 429"/>
          <p:cNvSpPr>
            <a:spLocks noChangeArrowheads="1"/>
          </p:cNvSpPr>
          <p:nvPr/>
        </p:nvSpPr>
        <p:spPr bwMode="auto">
          <a:xfrm>
            <a:off x="6702425"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641.2</a:t>
            </a:r>
            <a:endParaRPr lang="en-US">
              <a:solidFill>
                <a:schemeClr val="bg1"/>
              </a:solidFill>
              <a:latin typeface="Arial" pitchFamily="34" charset="0"/>
              <a:cs typeface="Arial" pitchFamily="34" charset="0"/>
            </a:endParaRPr>
          </a:p>
        </p:txBody>
      </p:sp>
      <p:sp>
        <p:nvSpPr>
          <p:cNvPr id="600" name="Line 430"/>
          <p:cNvSpPr>
            <a:spLocks noChangeShapeType="1"/>
          </p:cNvSpPr>
          <p:nvPr/>
        </p:nvSpPr>
        <p:spPr bwMode="auto">
          <a:xfrm>
            <a:off x="7226300"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1" name="Rectangle 431"/>
          <p:cNvSpPr>
            <a:spLocks noChangeArrowheads="1"/>
          </p:cNvSpPr>
          <p:nvPr/>
        </p:nvSpPr>
        <p:spPr bwMode="auto">
          <a:xfrm>
            <a:off x="7118350"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641.4</a:t>
            </a:r>
            <a:endParaRPr lang="en-US">
              <a:solidFill>
                <a:schemeClr val="bg1"/>
              </a:solidFill>
              <a:latin typeface="Arial" pitchFamily="34" charset="0"/>
              <a:cs typeface="Arial" pitchFamily="34" charset="0"/>
            </a:endParaRPr>
          </a:p>
        </p:txBody>
      </p:sp>
      <p:sp>
        <p:nvSpPr>
          <p:cNvPr id="602" name="Line 432"/>
          <p:cNvSpPr>
            <a:spLocks noChangeShapeType="1"/>
          </p:cNvSpPr>
          <p:nvPr/>
        </p:nvSpPr>
        <p:spPr bwMode="auto">
          <a:xfrm>
            <a:off x="7642225"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3" name="Rectangle 433"/>
          <p:cNvSpPr>
            <a:spLocks noChangeArrowheads="1"/>
          </p:cNvSpPr>
          <p:nvPr/>
        </p:nvSpPr>
        <p:spPr bwMode="auto">
          <a:xfrm>
            <a:off x="7534275"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641.6</a:t>
            </a:r>
            <a:endParaRPr lang="en-US">
              <a:solidFill>
                <a:schemeClr val="bg1"/>
              </a:solidFill>
              <a:latin typeface="Arial" pitchFamily="34" charset="0"/>
              <a:cs typeface="Arial" pitchFamily="34" charset="0"/>
            </a:endParaRPr>
          </a:p>
        </p:txBody>
      </p:sp>
      <p:sp>
        <p:nvSpPr>
          <p:cNvPr id="604" name="Rectangle 434"/>
          <p:cNvSpPr>
            <a:spLocks noChangeArrowheads="1"/>
          </p:cNvSpPr>
          <p:nvPr/>
        </p:nvSpPr>
        <p:spPr bwMode="auto">
          <a:xfrm>
            <a:off x="7099300" y="4306889"/>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m/z</a:t>
            </a:r>
            <a:endParaRPr lang="en-US">
              <a:solidFill>
                <a:schemeClr val="bg1"/>
              </a:solidFill>
              <a:latin typeface="Arial" pitchFamily="34" charset="0"/>
              <a:cs typeface="Arial" pitchFamily="34" charset="0"/>
            </a:endParaRPr>
          </a:p>
        </p:txBody>
      </p:sp>
      <p:sp>
        <p:nvSpPr>
          <p:cNvPr id="605" name="Line 435"/>
          <p:cNvSpPr>
            <a:spLocks noChangeShapeType="1"/>
          </p:cNvSpPr>
          <p:nvPr/>
        </p:nvSpPr>
        <p:spPr bwMode="auto">
          <a:xfrm>
            <a:off x="8040688" y="4159251"/>
            <a:ext cx="1452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6" name="Line 436"/>
          <p:cNvSpPr>
            <a:spLocks noChangeShapeType="1"/>
          </p:cNvSpPr>
          <p:nvPr/>
        </p:nvSpPr>
        <p:spPr bwMode="auto">
          <a:xfrm>
            <a:off x="813593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7" name="Line 437"/>
          <p:cNvSpPr>
            <a:spLocks noChangeShapeType="1"/>
          </p:cNvSpPr>
          <p:nvPr/>
        </p:nvSpPr>
        <p:spPr bwMode="auto">
          <a:xfrm>
            <a:off x="834072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8" name="Line 438"/>
          <p:cNvSpPr>
            <a:spLocks noChangeShapeType="1"/>
          </p:cNvSpPr>
          <p:nvPr/>
        </p:nvSpPr>
        <p:spPr bwMode="auto">
          <a:xfrm>
            <a:off x="844708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9" name="Line 439"/>
          <p:cNvSpPr>
            <a:spLocks noChangeShapeType="1"/>
          </p:cNvSpPr>
          <p:nvPr/>
        </p:nvSpPr>
        <p:spPr bwMode="auto">
          <a:xfrm>
            <a:off x="855186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0" name="Line 440"/>
          <p:cNvSpPr>
            <a:spLocks noChangeShapeType="1"/>
          </p:cNvSpPr>
          <p:nvPr/>
        </p:nvSpPr>
        <p:spPr bwMode="auto">
          <a:xfrm>
            <a:off x="87566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1" name="Line 441"/>
          <p:cNvSpPr>
            <a:spLocks noChangeShapeType="1"/>
          </p:cNvSpPr>
          <p:nvPr/>
        </p:nvSpPr>
        <p:spPr bwMode="auto">
          <a:xfrm>
            <a:off x="886301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2" name="Line 442"/>
          <p:cNvSpPr>
            <a:spLocks noChangeShapeType="1"/>
          </p:cNvSpPr>
          <p:nvPr/>
        </p:nvSpPr>
        <p:spPr bwMode="auto">
          <a:xfrm>
            <a:off x="8967787"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3" name="Line 443"/>
          <p:cNvSpPr>
            <a:spLocks noChangeShapeType="1"/>
          </p:cNvSpPr>
          <p:nvPr/>
        </p:nvSpPr>
        <p:spPr bwMode="auto">
          <a:xfrm>
            <a:off x="9172575"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4" name="Line 444"/>
          <p:cNvSpPr>
            <a:spLocks noChangeShapeType="1"/>
          </p:cNvSpPr>
          <p:nvPr/>
        </p:nvSpPr>
        <p:spPr bwMode="auto">
          <a:xfrm>
            <a:off x="9277350"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5" name="Line 445"/>
          <p:cNvSpPr>
            <a:spLocks noChangeShapeType="1"/>
          </p:cNvSpPr>
          <p:nvPr/>
        </p:nvSpPr>
        <p:spPr bwMode="auto">
          <a:xfrm>
            <a:off x="9383712" y="41592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6" name="Line 446"/>
          <p:cNvSpPr>
            <a:spLocks noChangeShapeType="1"/>
          </p:cNvSpPr>
          <p:nvPr/>
        </p:nvSpPr>
        <p:spPr bwMode="auto">
          <a:xfrm>
            <a:off x="8240712"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7" name="Rectangle 447"/>
          <p:cNvSpPr>
            <a:spLocks noChangeArrowheads="1"/>
          </p:cNvSpPr>
          <p:nvPr/>
        </p:nvSpPr>
        <p:spPr bwMode="auto">
          <a:xfrm>
            <a:off x="8132762"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829.2</a:t>
            </a:r>
            <a:endParaRPr lang="en-US">
              <a:solidFill>
                <a:schemeClr val="bg1"/>
              </a:solidFill>
              <a:latin typeface="Arial" pitchFamily="34" charset="0"/>
              <a:cs typeface="Arial" pitchFamily="34" charset="0"/>
            </a:endParaRPr>
          </a:p>
        </p:txBody>
      </p:sp>
      <p:sp>
        <p:nvSpPr>
          <p:cNvPr id="618" name="Line 448"/>
          <p:cNvSpPr>
            <a:spLocks noChangeShapeType="1"/>
          </p:cNvSpPr>
          <p:nvPr/>
        </p:nvSpPr>
        <p:spPr bwMode="auto">
          <a:xfrm>
            <a:off x="8656637"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9" name="Rectangle 449"/>
          <p:cNvSpPr>
            <a:spLocks noChangeArrowheads="1"/>
          </p:cNvSpPr>
          <p:nvPr/>
        </p:nvSpPr>
        <p:spPr bwMode="auto">
          <a:xfrm>
            <a:off x="8548687"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829.4</a:t>
            </a:r>
            <a:endParaRPr lang="en-US">
              <a:solidFill>
                <a:schemeClr val="bg1"/>
              </a:solidFill>
              <a:latin typeface="Arial" pitchFamily="34" charset="0"/>
              <a:cs typeface="Arial" pitchFamily="34" charset="0"/>
            </a:endParaRPr>
          </a:p>
        </p:txBody>
      </p:sp>
      <p:sp>
        <p:nvSpPr>
          <p:cNvPr id="620" name="Line 450"/>
          <p:cNvSpPr>
            <a:spLocks noChangeShapeType="1"/>
          </p:cNvSpPr>
          <p:nvPr/>
        </p:nvSpPr>
        <p:spPr bwMode="auto">
          <a:xfrm>
            <a:off x="9067800"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1" name="Rectangle 451"/>
          <p:cNvSpPr>
            <a:spLocks noChangeArrowheads="1"/>
          </p:cNvSpPr>
          <p:nvPr/>
        </p:nvSpPr>
        <p:spPr bwMode="auto">
          <a:xfrm>
            <a:off x="8959850"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829.6</a:t>
            </a:r>
            <a:endParaRPr lang="en-US">
              <a:solidFill>
                <a:schemeClr val="bg1"/>
              </a:solidFill>
              <a:latin typeface="Arial" pitchFamily="34" charset="0"/>
              <a:cs typeface="Arial" pitchFamily="34" charset="0"/>
            </a:endParaRPr>
          </a:p>
        </p:txBody>
      </p:sp>
      <p:sp>
        <p:nvSpPr>
          <p:cNvPr id="622" name="Line 452"/>
          <p:cNvSpPr>
            <a:spLocks noChangeShapeType="1"/>
          </p:cNvSpPr>
          <p:nvPr/>
        </p:nvSpPr>
        <p:spPr bwMode="auto">
          <a:xfrm>
            <a:off x="9483725" y="4159252"/>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3" name="Rectangle 453"/>
          <p:cNvSpPr>
            <a:spLocks noChangeArrowheads="1"/>
          </p:cNvSpPr>
          <p:nvPr/>
        </p:nvSpPr>
        <p:spPr bwMode="auto">
          <a:xfrm>
            <a:off x="9375775" y="4206877"/>
            <a:ext cx="1939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829.8</a:t>
            </a:r>
            <a:endParaRPr lang="en-US">
              <a:solidFill>
                <a:schemeClr val="bg1"/>
              </a:solidFill>
              <a:latin typeface="Arial" pitchFamily="34" charset="0"/>
              <a:cs typeface="Arial" pitchFamily="34" charset="0"/>
            </a:endParaRPr>
          </a:p>
        </p:txBody>
      </p:sp>
      <p:sp>
        <p:nvSpPr>
          <p:cNvPr id="624" name="Rectangle 454"/>
          <p:cNvSpPr>
            <a:spLocks noChangeArrowheads="1"/>
          </p:cNvSpPr>
          <p:nvPr/>
        </p:nvSpPr>
        <p:spPr bwMode="auto">
          <a:xfrm>
            <a:off x="8694737" y="4306889"/>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600">
                <a:solidFill>
                  <a:schemeClr val="bg1"/>
                </a:solidFill>
                <a:latin typeface="Arial" pitchFamily="34" charset="0"/>
                <a:cs typeface="Arial" pitchFamily="34" charset="0"/>
              </a:rPr>
              <a:t>m/z</a:t>
            </a:r>
            <a:endParaRPr lang="en-US">
              <a:solidFill>
                <a:schemeClr val="bg1"/>
              </a:solidFill>
              <a:latin typeface="Arial" pitchFamily="34" charset="0"/>
              <a:cs typeface="Arial" pitchFamily="34" charset="0"/>
            </a:endParaRPr>
          </a:p>
        </p:txBody>
      </p:sp>
      <p:sp>
        <p:nvSpPr>
          <p:cNvPr id="526" name="Line 712"/>
          <p:cNvSpPr>
            <a:spLocks noChangeShapeType="1"/>
          </p:cNvSpPr>
          <p:nvPr/>
        </p:nvSpPr>
        <p:spPr bwMode="auto">
          <a:xfrm flipV="1">
            <a:off x="3984624" y="4133850"/>
            <a:ext cx="0" cy="20638"/>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Line 714"/>
          <p:cNvSpPr>
            <a:spLocks noChangeShapeType="1"/>
          </p:cNvSpPr>
          <p:nvPr/>
        </p:nvSpPr>
        <p:spPr bwMode="auto">
          <a:xfrm flipV="1">
            <a:off x="5578474" y="3875088"/>
            <a:ext cx="0" cy="27940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0" name="Line 716"/>
          <p:cNvSpPr>
            <a:spLocks noChangeShapeType="1"/>
          </p:cNvSpPr>
          <p:nvPr/>
        </p:nvSpPr>
        <p:spPr bwMode="auto">
          <a:xfrm flipV="1">
            <a:off x="7172324" y="2397126"/>
            <a:ext cx="0" cy="1757363"/>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2" name="Line 718"/>
          <p:cNvSpPr>
            <a:spLocks noChangeShapeType="1"/>
          </p:cNvSpPr>
          <p:nvPr/>
        </p:nvSpPr>
        <p:spPr bwMode="auto">
          <a:xfrm flipV="1">
            <a:off x="8767762" y="3602038"/>
            <a:ext cx="0" cy="55245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4" name="TextBox 733"/>
          <p:cNvSpPr txBox="1"/>
          <p:nvPr/>
        </p:nvSpPr>
        <p:spPr>
          <a:xfrm>
            <a:off x="5170600" y="3429000"/>
            <a:ext cx="776175" cy="369332"/>
          </a:xfrm>
          <a:prstGeom prst="rect">
            <a:avLst/>
          </a:prstGeom>
          <a:noFill/>
        </p:spPr>
        <p:txBody>
          <a:bodyPr wrap="none" rtlCol="0">
            <a:spAutoFit/>
          </a:bodyPr>
          <a:lstStyle/>
          <a:p>
            <a:r>
              <a:rPr lang="en-US" b="1" dirty="0">
                <a:solidFill>
                  <a:schemeClr val="bg1"/>
                </a:solidFill>
              </a:rPr>
              <a:t>272 y</a:t>
            </a:r>
            <a:r>
              <a:rPr lang="en-US" b="1" baseline="-25000" dirty="0">
                <a:solidFill>
                  <a:schemeClr val="bg1"/>
                </a:solidFill>
              </a:rPr>
              <a:t>2</a:t>
            </a:r>
          </a:p>
        </p:txBody>
      </p:sp>
      <p:sp>
        <p:nvSpPr>
          <p:cNvPr id="735" name="TextBox 734"/>
          <p:cNvSpPr txBox="1"/>
          <p:nvPr/>
        </p:nvSpPr>
        <p:spPr>
          <a:xfrm>
            <a:off x="6770800" y="1981200"/>
            <a:ext cx="776175" cy="369332"/>
          </a:xfrm>
          <a:prstGeom prst="rect">
            <a:avLst/>
          </a:prstGeom>
          <a:noFill/>
        </p:spPr>
        <p:txBody>
          <a:bodyPr wrap="none" rtlCol="0">
            <a:spAutoFit/>
          </a:bodyPr>
          <a:lstStyle/>
          <a:p>
            <a:r>
              <a:rPr lang="en-US" b="1" dirty="0">
                <a:solidFill>
                  <a:schemeClr val="bg1"/>
                </a:solidFill>
              </a:rPr>
              <a:t>641 y</a:t>
            </a:r>
            <a:r>
              <a:rPr lang="en-US" b="1" baseline="-25000" dirty="0">
                <a:solidFill>
                  <a:schemeClr val="bg1"/>
                </a:solidFill>
              </a:rPr>
              <a:t>6</a:t>
            </a:r>
          </a:p>
        </p:txBody>
      </p:sp>
      <p:sp>
        <p:nvSpPr>
          <p:cNvPr id="736" name="TextBox 735"/>
          <p:cNvSpPr txBox="1"/>
          <p:nvPr/>
        </p:nvSpPr>
        <p:spPr>
          <a:xfrm>
            <a:off x="3632174" y="3669268"/>
            <a:ext cx="790601" cy="369332"/>
          </a:xfrm>
          <a:prstGeom prst="rect">
            <a:avLst/>
          </a:prstGeom>
          <a:noFill/>
        </p:spPr>
        <p:txBody>
          <a:bodyPr wrap="none" rtlCol="0">
            <a:spAutoFit/>
          </a:bodyPr>
          <a:lstStyle/>
          <a:p>
            <a:r>
              <a:rPr lang="en-US" b="1" dirty="0">
                <a:solidFill>
                  <a:schemeClr val="bg1"/>
                </a:solidFill>
              </a:rPr>
              <a:t>227 b</a:t>
            </a:r>
            <a:r>
              <a:rPr lang="en-US" b="1" baseline="-25000" dirty="0">
                <a:solidFill>
                  <a:schemeClr val="bg1"/>
                </a:solidFill>
              </a:rPr>
              <a:t>1</a:t>
            </a:r>
          </a:p>
        </p:txBody>
      </p:sp>
      <p:sp>
        <p:nvSpPr>
          <p:cNvPr id="737" name="TextBox 736"/>
          <p:cNvSpPr txBox="1"/>
          <p:nvPr/>
        </p:nvSpPr>
        <p:spPr>
          <a:xfrm>
            <a:off x="8371000" y="3124200"/>
            <a:ext cx="776175" cy="369332"/>
          </a:xfrm>
          <a:prstGeom prst="rect">
            <a:avLst/>
          </a:prstGeom>
          <a:noFill/>
        </p:spPr>
        <p:txBody>
          <a:bodyPr wrap="none" rtlCol="0">
            <a:spAutoFit/>
          </a:bodyPr>
          <a:lstStyle/>
          <a:p>
            <a:r>
              <a:rPr lang="en-US" b="1" dirty="0">
                <a:solidFill>
                  <a:schemeClr val="bg1"/>
                </a:solidFill>
              </a:rPr>
              <a:t>829 y</a:t>
            </a:r>
            <a:r>
              <a:rPr lang="en-US" b="1" baseline="-25000" dirty="0">
                <a:solidFill>
                  <a:schemeClr val="bg1"/>
                </a:solidFill>
              </a:rPr>
              <a:t>8</a:t>
            </a:r>
          </a:p>
        </p:txBody>
      </p:sp>
      <p:pic>
        <p:nvPicPr>
          <p:cNvPr id="11183" name="Picture 943"/>
          <p:cNvPicPr>
            <a:picLocks noChangeAspect="1" noChangeArrowheads="1"/>
          </p:cNvPicPr>
          <p:nvPr/>
        </p:nvPicPr>
        <p:blipFill rotWithShape="1">
          <a:blip r:embed="rId3">
            <a:extLst>
              <a:ext uri="{28A0092B-C50C-407E-A947-70E740481C1C}">
                <a14:useLocalDpi xmlns:a14="http://schemas.microsoft.com/office/drawing/2010/main" val="0"/>
              </a:ext>
            </a:extLst>
          </a:blip>
          <a:srcRect l="23130" r="37352"/>
          <a:stretch/>
        </p:blipFill>
        <p:spPr bwMode="auto">
          <a:xfrm>
            <a:off x="2362200" y="165568"/>
            <a:ext cx="2717800" cy="280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4" name="TextBox 963"/>
          <p:cNvSpPr txBox="1"/>
          <p:nvPr/>
        </p:nvSpPr>
        <p:spPr>
          <a:xfrm>
            <a:off x="1600201" y="533400"/>
            <a:ext cx="901209" cy="369332"/>
          </a:xfrm>
          <a:prstGeom prst="rect">
            <a:avLst/>
          </a:prstGeom>
          <a:noFill/>
        </p:spPr>
        <p:txBody>
          <a:bodyPr wrap="none" rtlCol="0">
            <a:spAutoFit/>
          </a:bodyPr>
          <a:lstStyle/>
          <a:p>
            <a:r>
              <a:rPr lang="en-US" b="1" dirty="0">
                <a:solidFill>
                  <a:srgbClr val="FF0000"/>
                </a:solidFill>
              </a:rPr>
              <a:t>K9 me3</a:t>
            </a:r>
          </a:p>
        </p:txBody>
      </p:sp>
      <p:sp>
        <p:nvSpPr>
          <p:cNvPr id="965" name="TextBox 964"/>
          <p:cNvSpPr txBox="1"/>
          <p:nvPr/>
        </p:nvSpPr>
        <p:spPr>
          <a:xfrm>
            <a:off x="3967240" y="1504950"/>
            <a:ext cx="691215" cy="369332"/>
          </a:xfrm>
          <a:prstGeom prst="rect">
            <a:avLst/>
          </a:prstGeom>
          <a:noFill/>
        </p:spPr>
        <p:txBody>
          <a:bodyPr wrap="none" rtlCol="0">
            <a:spAutoFit/>
          </a:bodyPr>
          <a:lstStyle/>
          <a:p>
            <a:r>
              <a:rPr lang="en-US" b="1" dirty="0">
                <a:solidFill>
                  <a:srgbClr val="FF0000"/>
                </a:solidFill>
              </a:rPr>
              <a:t>K9 ac</a:t>
            </a:r>
          </a:p>
        </p:txBody>
      </p:sp>
      <p:sp>
        <p:nvSpPr>
          <p:cNvPr id="966" name="TextBox 965"/>
          <p:cNvSpPr txBox="1"/>
          <p:nvPr/>
        </p:nvSpPr>
        <p:spPr>
          <a:xfrm>
            <a:off x="1629880" y="773668"/>
            <a:ext cx="1494320" cy="369332"/>
          </a:xfrm>
          <a:prstGeom prst="rect">
            <a:avLst/>
          </a:prstGeom>
          <a:noFill/>
        </p:spPr>
        <p:txBody>
          <a:bodyPr wrap="none" rtlCol="0">
            <a:spAutoFit/>
          </a:bodyPr>
          <a:lstStyle/>
          <a:p>
            <a:r>
              <a:rPr lang="en-US" b="1" dirty="0">
                <a:solidFill>
                  <a:schemeClr val="accent1">
                    <a:lumMod val="75000"/>
                  </a:schemeClr>
                </a:solidFill>
              </a:rPr>
              <a:t>528.3140 (+2)</a:t>
            </a:r>
          </a:p>
        </p:txBody>
      </p:sp>
      <p:sp>
        <p:nvSpPr>
          <p:cNvPr id="967" name="TextBox 966"/>
          <p:cNvSpPr txBox="1"/>
          <p:nvPr/>
        </p:nvSpPr>
        <p:spPr>
          <a:xfrm>
            <a:off x="3966680" y="1733550"/>
            <a:ext cx="1494320" cy="369332"/>
          </a:xfrm>
          <a:prstGeom prst="rect">
            <a:avLst/>
          </a:prstGeom>
          <a:noFill/>
        </p:spPr>
        <p:txBody>
          <a:bodyPr wrap="none" rtlCol="0">
            <a:spAutoFit/>
          </a:bodyPr>
          <a:lstStyle/>
          <a:p>
            <a:r>
              <a:rPr lang="en-US" b="1" dirty="0">
                <a:solidFill>
                  <a:schemeClr val="accent1">
                    <a:lumMod val="75000"/>
                  </a:schemeClr>
                </a:solidFill>
              </a:rPr>
              <a:t>528.2985 (+2)</a:t>
            </a:r>
          </a:p>
        </p:txBody>
      </p:sp>
      <p:sp>
        <p:nvSpPr>
          <p:cNvPr id="2" name="TextBox 1"/>
          <p:cNvSpPr txBox="1"/>
          <p:nvPr/>
        </p:nvSpPr>
        <p:spPr>
          <a:xfrm>
            <a:off x="5961918" y="1252331"/>
            <a:ext cx="4553682" cy="461665"/>
          </a:xfrm>
          <a:prstGeom prst="rect">
            <a:avLst/>
          </a:prstGeom>
          <a:noFill/>
        </p:spPr>
        <p:txBody>
          <a:bodyPr wrap="none" rtlCol="0">
            <a:spAutoFit/>
          </a:bodyPr>
          <a:lstStyle/>
          <a:p>
            <a:r>
              <a:rPr lang="en-US" sz="2400" b="1" dirty="0">
                <a:solidFill>
                  <a:schemeClr val="accent6">
                    <a:lumMod val="75000"/>
                  </a:schemeClr>
                </a:solidFill>
              </a:rPr>
              <a:t>Technical Note and Understanding</a:t>
            </a:r>
          </a:p>
        </p:txBody>
      </p:sp>
      <p:sp>
        <p:nvSpPr>
          <p:cNvPr id="4" name="Rectangle 2">
            <a:extLst>
              <a:ext uri="{FF2B5EF4-FFF2-40B4-BE49-F238E27FC236}">
                <a16:creationId xmlns:a16="http://schemas.microsoft.com/office/drawing/2014/main" id="{842AC8E6-3432-2A34-0251-57311C8A4D4C}"/>
              </a:ext>
            </a:extLst>
          </p:cNvPr>
          <p:cNvSpPr>
            <a:spLocks noChangeArrowheads="1"/>
          </p:cNvSpPr>
          <p:nvPr/>
        </p:nvSpPr>
        <p:spPr bwMode="auto">
          <a:xfrm>
            <a:off x="5503862" y="68387"/>
            <a:ext cx="5164138"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lnSpc>
                <a:spcPct val="120000"/>
              </a:lnSpc>
            </a:pPr>
            <a:r>
              <a:rPr lang="en-US" altLang="ko-KR" sz="3200" b="1" dirty="0">
                <a:solidFill>
                  <a:schemeClr val="bg1"/>
                </a:solidFill>
                <a:ea typeface="굴림" pitchFamily="50" charset="-127"/>
                <a:cs typeface="Arial" charset="0"/>
              </a:rPr>
              <a:t>Histone LCMS - </a:t>
            </a:r>
            <a:r>
              <a:rPr lang="en-US" sz="3200" b="1" dirty="0" err="1">
                <a:solidFill>
                  <a:schemeClr val="bg1"/>
                </a:solidFill>
              </a:rPr>
              <a:t>QqQ</a:t>
            </a:r>
            <a:r>
              <a:rPr lang="en-US" sz="3200" b="1" dirty="0">
                <a:solidFill>
                  <a:schemeClr val="bg1"/>
                </a:solidFill>
              </a:rPr>
              <a:t> Assay - Basic Assay</a:t>
            </a:r>
          </a:p>
        </p:txBody>
      </p:sp>
      <p:sp>
        <p:nvSpPr>
          <p:cNvPr id="5" name="TextBox 4">
            <a:extLst>
              <a:ext uri="{FF2B5EF4-FFF2-40B4-BE49-F238E27FC236}">
                <a16:creationId xmlns:a16="http://schemas.microsoft.com/office/drawing/2014/main" id="{D4113E26-7BA7-F3A5-2CE4-5A108D0C7702}"/>
              </a:ext>
            </a:extLst>
          </p:cNvPr>
          <p:cNvSpPr txBox="1"/>
          <p:nvPr/>
        </p:nvSpPr>
        <p:spPr>
          <a:xfrm>
            <a:off x="8759687" y="6554788"/>
            <a:ext cx="3480210" cy="338554"/>
          </a:xfrm>
          <a:prstGeom prst="rect">
            <a:avLst/>
          </a:prstGeom>
          <a:noFill/>
        </p:spPr>
        <p:txBody>
          <a:bodyPr wrap="square">
            <a:spAutoFit/>
          </a:bodyPr>
          <a:lstStyle/>
          <a:p>
            <a:r>
              <a:rPr lang="en-US" sz="1600" b="1" i="1" dirty="0"/>
              <a:t>Archive Original - November 29, 2011</a:t>
            </a:r>
          </a:p>
        </p:txBody>
      </p:sp>
      <p:pic>
        <p:nvPicPr>
          <p:cNvPr id="6" name="Picture 5" descr="A group of dogs sitting on a hill&#10;&#10;Description automatically generated">
            <a:extLst>
              <a:ext uri="{FF2B5EF4-FFF2-40B4-BE49-F238E27FC236}">
                <a16:creationId xmlns:a16="http://schemas.microsoft.com/office/drawing/2014/main" id="{094B26FF-EA5D-1F6A-54CF-4B96E1D621D9}"/>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59635" y="6061242"/>
            <a:ext cx="764006" cy="764006"/>
          </a:xfrm>
          <a:prstGeom prst="ellipse">
            <a:avLst/>
          </a:prstGeom>
          <a:ln w="190500" cap="rnd">
            <a:noFill/>
            <a:prstDash val="solid"/>
          </a:ln>
          <a:effectLst/>
          <a:scene3d>
            <a:camera prst="perspectiveFront" fov="5400000"/>
            <a:lightRig rig="threePt" dir="t">
              <a:rot lat="0" lon="0" rev="19200000"/>
            </a:lightRig>
          </a:scene3d>
          <a:sp3d>
            <a:extrusionClr>
              <a:srgbClr val="000000"/>
            </a:extrusionClr>
          </a:sp3d>
        </p:spPr>
      </p:pic>
    </p:spTree>
    <p:extLst>
      <p:ext uri="{BB962C8B-B14F-4D97-AF65-F5344CB8AC3E}">
        <p14:creationId xmlns:p14="http://schemas.microsoft.com/office/powerpoint/2010/main" val="57646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BE4257-AB83-42C0-AD53-831AE005AB7E}">
  <we:reference id="wa200007130" version="1.0.0.1" store="en-US" storeType="OMEX"/>
  <we:alternateReferences>
    <we:reference id="wa200007130" version="1.0.0.1" store="WA2000071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TM03457452[[fn=Celestial]]</Template>
  <TotalTime>46</TotalTime>
  <Words>969</Words>
  <Application>Microsoft Office PowerPoint</Application>
  <PresentationFormat>Widescreen</PresentationFormat>
  <Paragraphs>230</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굴림</vt:lpstr>
      <vt:lpstr>ＭＳ Ｐゴシック</vt:lpstr>
      <vt:lpstr>Aptos</vt:lpstr>
      <vt:lpstr>Arial</vt:lpstr>
      <vt:lpstr>Calibri</vt:lpstr>
      <vt:lpstr>Calibri Light</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Tipton, Ph.D.</dc:creator>
  <cp:lastModifiedBy>Jeremiah Tipton, Ph.D.</cp:lastModifiedBy>
  <cp:revision>4</cp:revision>
  <cp:lastPrinted>2025-01-16T16:41:42Z</cp:lastPrinted>
  <dcterms:created xsi:type="dcterms:W3CDTF">2024-02-17T12:36:02Z</dcterms:created>
  <dcterms:modified xsi:type="dcterms:W3CDTF">2025-01-16T17:36:41Z</dcterms:modified>
</cp:coreProperties>
</file>